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11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a:ea typeface="Times New Roman"/>
                <a:cs typeface="Times New Roman"/>
              </a:rPr>
              <a:t>4-d. Vacuum Sealed Molding Process</a:t>
            </a:r>
            <a:endParaRPr lang="en-US" dirty="0"/>
          </a:p>
        </p:txBody>
      </p:sp>
      <p:sp>
        <p:nvSpPr>
          <p:cNvPr id="3" name="Content Placeholder 2"/>
          <p:cNvSpPr>
            <a:spLocks noGrp="1"/>
          </p:cNvSpPr>
          <p:nvPr>
            <p:ph idx="1"/>
          </p:nvPr>
        </p:nvSpPr>
        <p:spPr/>
        <p:txBody>
          <a:bodyPr>
            <a:noAutofit/>
          </a:bodyPr>
          <a:lstStyle/>
          <a:p>
            <a:pPr algn="just">
              <a:spcAft>
                <a:spcPts val="0"/>
              </a:spcAft>
            </a:pPr>
            <a:r>
              <a:rPr lang="en-US" sz="1800" dirty="0">
                <a:latin typeface="Times New Roman"/>
                <a:ea typeface="Times New Roman"/>
              </a:rPr>
              <a:t>It is a process of making molds utilizing dry sand, plastic film and a physical means of binding using negative pressure or vacuum. V-process was developed in Japan in 1971. Since then it has gained considerable importance due to its capability to </a:t>
            </a:r>
            <a:r>
              <a:rPr lang="en-US" sz="1800" u="sng" dirty="0">
                <a:latin typeface="Times New Roman"/>
                <a:ea typeface="Times New Roman"/>
              </a:rPr>
              <a:t>produce dimensionally accurate</a:t>
            </a:r>
            <a:r>
              <a:rPr lang="en-US" sz="1800" dirty="0">
                <a:latin typeface="Times New Roman"/>
                <a:ea typeface="Times New Roman"/>
              </a:rPr>
              <a:t> and </a:t>
            </a:r>
            <a:r>
              <a:rPr lang="en-US" sz="1800" u="sng" dirty="0">
                <a:latin typeface="Times New Roman"/>
                <a:ea typeface="Times New Roman"/>
              </a:rPr>
              <a:t>smooth castings</a:t>
            </a:r>
            <a:r>
              <a:rPr lang="en-US" sz="1800" dirty="0">
                <a:latin typeface="Times New Roman"/>
                <a:ea typeface="Times New Roman"/>
              </a:rPr>
              <a:t>. The basic difference between the V-process and other sand molding processes is the manner in which sand is bounded to form the mold cavity. In V-process vacuum, of the order of 250 – 450 mm Hg, is imposed to bind the dry free flowing sand encapsulated in between two plastic films. The technique involves the formation of a mold cavity by vacuum forming of a plastic film over the pattern, backed by unbounded sand, which is compacted by vibration and held rigidly in place by applying vacuum. When the metal is poured into the molds, the plastic film first melts and then gets sucked just inside the sand voids due to imposed vacuum where it condenses and forms a shell-like layer. The vacuum must be maintained until the metal solidifies, after which the vacuum is released allowing the sand to drop away leaving a casting with a smooth surface. No shakeout equipment is required and the same sand can be cooled and reused without further treatment. The steps of the process are explained in Figure 10.1 </a:t>
            </a:r>
            <a:endParaRPr lang="en-US" sz="1800" dirty="0">
              <a:latin typeface="Arial"/>
              <a:ea typeface="Times New Roman"/>
            </a:endParaRPr>
          </a:p>
          <a:p>
            <a:endParaRPr lang="en-US" sz="1800" dirty="0"/>
          </a:p>
        </p:txBody>
      </p:sp>
    </p:spTree>
    <p:extLst>
      <p:ext uri="{BB962C8B-B14F-4D97-AF65-F5344CB8AC3E}">
        <p14:creationId xmlns:p14="http://schemas.microsoft.com/office/powerpoint/2010/main" val="354554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par>
                                <p:cTn id="8" presetID="2" presetClass="entr" presetSubtype="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1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1" dur="1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 y="373378"/>
            <a:ext cx="8229600" cy="2189125"/>
          </a:xfrm>
          <a:prstGeom prst="rect">
            <a:avLst/>
          </a:prstGeom>
        </p:spPr>
        <p:txBody>
          <a:bodyPr wrap="square">
            <a:spAutoFit/>
          </a:bodyPr>
          <a:lstStyle/>
          <a:p>
            <a:pPr algn="just">
              <a:lnSpc>
                <a:spcPct val="115000"/>
              </a:lnSpc>
            </a:pPr>
            <a:r>
              <a:rPr lang="en-US" sz="2400" dirty="0">
                <a:latin typeface="Times New Roman"/>
                <a:ea typeface="Times New Roman"/>
                <a:cs typeface="Arial"/>
              </a:rPr>
              <a:t>Orientation of the axis of mold rotation can be either horizontal or vertical, the former being more common. Let us consider how fast the mold must rotate in </a:t>
            </a:r>
            <a:r>
              <a:rPr lang="en-US" sz="2400" b="1" i="1" u="sng" dirty="0">
                <a:latin typeface="Times New Roman"/>
                <a:ea typeface="Times New Roman"/>
                <a:cs typeface="Arial"/>
              </a:rPr>
              <a:t>horizontal centrifugal casting</a:t>
            </a:r>
            <a:r>
              <a:rPr lang="en-US" sz="2400" dirty="0">
                <a:latin typeface="Times New Roman"/>
                <a:ea typeface="Times New Roman"/>
                <a:cs typeface="Arial"/>
              </a:rPr>
              <a:t> for the process to work successfully. </a:t>
            </a:r>
            <a:r>
              <a:rPr lang="en-US" sz="2400" b="1" dirty="0">
                <a:latin typeface="Times New Roman"/>
                <a:ea typeface="Times New Roman"/>
                <a:cs typeface="Arial"/>
              </a:rPr>
              <a:t>Centrifugal force</a:t>
            </a:r>
            <a:r>
              <a:rPr lang="en-US" sz="2400" dirty="0">
                <a:latin typeface="Times New Roman"/>
                <a:ea typeface="Times New Roman"/>
                <a:cs typeface="Arial"/>
              </a:rPr>
              <a:t> is defined by this physics equation:</a:t>
            </a:r>
            <a:endParaRPr lang="en-US" sz="2400" dirty="0">
              <a:ea typeface="Times New Roman"/>
              <a:cs typeface="Arial"/>
            </a:endParaRPr>
          </a:p>
        </p:txBody>
      </p:sp>
      <mc:AlternateContent xmlns:mc="http://schemas.openxmlformats.org/markup-compatibility/2006" xmlns:a14="http://schemas.microsoft.com/office/drawing/2010/main">
        <mc:Choice Requires="a14">
          <p:sp>
            <p:nvSpPr>
              <p:cNvPr id="3" name="Rectangle 2"/>
              <p:cNvSpPr/>
              <p:nvPr/>
            </p:nvSpPr>
            <p:spPr>
              <a:xfrm>
                <a:off x="533400" y="2133600"/>
                <a:ext cx="8229600" cy="4494564"/>
              </a:xfrm>
              <a:prstGeom prst="rect">
                <a:avLst/>
              </a:prstGeom>
            </p:spPr>
            <p:txBody>
              <a:bodyPr wrap="square">
                <a:spAutoFit/>
              </a:bodyPr>
              <a:lstStyle/>
              <a:p>
                <a:pPr>
                  <a:lnSpc>
                    <a:spcPct val="115000"/>
                  </a:lnSpc>
                </a:pPr>
                <a:r>
                  <a:rPr lang="en-US" b="1" dirty="0">
                    <a:latin typeface="Times New Roman"/>
                    <a:ea typeface="Times New Roman"/>
                    <a:cs typeface="Arial"/>
                  </a:rPr>
                  <a:t> </a:t>
                </a:r>
                <a:r>
                  <a:rPr lang="en-US" b="1" dirty="0" smtClean="0">
                    <a:latin typeface="Times New Roman"/>
                    <a:ea typeface="Times New Roman"/>
                    <a:cs typeface="Arial"/>
                  </a:rPr>
                  <a:t>                            </a:t>
                </a:r>
              </a:p>
              <a:p>
                <a:pPr>
                  <a:lnSpc>
                    <a:spcPct val="115000"/>
                  </a:lnSpc>
                </a:pPr>
                <a:r>
                  <a:rPr lang="en-US" b="1" dirty="0">
                    <a:latin typeface="Times New Roman"/>
                    <a:ea typeface="Times New Roman"/>
                    <a:cs typeface="Arial"/>
                  </a:rPr>
                  <a:t> </a:t>
                </a:r>
                <a:r>
                  <a:rPr lang="en-US" b="1" dirty="0" smtClean="0">
                    <a:latin typeface="Times New Roman"/>
                    <a:ea typeface="Times New Roman"/>
                    <a:cs typeface="Arial"/>
                  </a:rPr>
                  <a:t>                                     </a:t>
                </a:r>
                <a:r>
                  <a:rPr lang="en-US" sz="2800" b="1" dirty="0" smtClean="0">
                    <a:latin typeface="Times New Roman"/>
                    <a:ea typeface="Times New Roman"/>
                    <a:cs typeface="Arial"/>
                  </a:rPr>
                  <a:t>F </a:t>
                </a:r>
                <a:r>
                  <a:rPr lang="en-US" sz="2800" b="1" dirty="0">
                    <a:latin typeface="Times New Roman"/>
                    <a:ea typeface="Times New Roman"/>
                    <a:cs typeface="Arial"/>
                  </a:rPr>
                  <a:t>=</a:t>
                </a:r>
                <a14:m>
                  <m:oMath xmlns:m="http://schemas.openxmlformats.org/officeDocument/2006/math">
                    <m:r>
                      <a:rPr lang="en-US" sz="2800" b="1" i="1">
                        <a:effectLst/>
                        <a:latin typeface="Cambria Math"/>
                        <a:ea typeface="Times New Roman"/>
                        <a:cs typeface="Times New Roman"/>
                      </a:rPr>
                      <m:t> </m:t>
                    </m:r>
                    <m:f>
                      <m:fPr>
                        <m:ctrlPr>
                          <a:rPr lang="en-US" sz="2800" b="1" i="1">
                            <a:effectLst/>
                            <a:latin typeface="Cambria Math"/>
                            <a:ea typeface="Times New Roman"/>
                            <a:cs typeface="Times New Roman"/>
                          </a:rPr>
                        </m:ctrlPr>
                      </m:fPr>
                      <m:num>
                        <m:sSup>
                          <m:sSupPr>
                            <m:ctrlPr>
                              <a:rPr lang="en-US" sz="2800" b="1" i="1">
                                <a:effectLst/>
                                <a:latin typeface="Cambria Math"/>
                                <a:ea typeface="Times New Roman"/>
                                <a:cs typeface="Times New Roman"/>
                              </a:rPr>
                            </m:ctrlPr>
                          </m:sSupPr>
                          <m:e>
                            <m:r>
                              <a:rPr lang="en-US" sz="2800" b="1" i="1">
                                <a:effectLst/>
                                <a:latin typeface="Cambria Math"/>
                                <a:ea typeface="Times New Roman"/>
                                <a:cs typeface="Times New Roman"/>
                              </a:rPr>
                              <m:t>𝒎𝒗</m:t>
                            </m:r>
                          </m:e>
                          <m:sup>
                            <m:r>
                              <a:rPr lang="en-US" sz="2800" b="1" i="1">
                                <a:effectLst/>
                                <a:latin typeface="Cambria Math"/>
                                <a:ea typeface="Times New Roman"/>
                                <a:cs typeface="Times New Roman"/>
                              </a:rPr>
                              <m:t>𝟐</m:t>
                            </m:r>
                          </m:sup>
                        </m:sSup>
                      </m:num>
                      <m:den>
                        <m:r>
                          <a:rPr lang="en-US" sz="2800" b="1" i="1">
                            <a:effectLst/>
                            <a:latin typeface="Cambria Math"/>
                            <a:ea typeface="Times New Roman"/>
                            <a:cs typeface="Times New Roman"/>
                          </a:rPr>
                          <m:t>𝑹</m:t>
                        </m:r>
                      </m:den>
                    </m:f>
                  </m:oMath>
                </a14:m>
                <a:r>
                  <a:rPr lang="en-US" b="1" dirty="0">
                    <a:effectLst/>
                    <a:latin typeface="Times New Roman"/>
                    <a:ea typeface="Times New Roman"/>
                    <a:cs typeface="Arial"/>
                  </a:rPr>
                  <a:t>                  </a:t>
                </a:r>
                <a:r>
                  <a:rPr lang="en-US" dirty="0">
                    <a:effectLst/>
                    <a:latin typeface="Times New Roman"/>
                    <a:ea typeface="Times New Roman"/>
                    <a:cs typeface="Arial"/>
                  </a:rPr>
                  <a:t>                                </a:t>
                </a:r>
                <a:endParaRPr lang="en-US" sz="1600" dirty="0">
                  <a:ea typeface="Times New Roman"/>
                  <a:cs typeface="Arial"/>
                </a:endParaRPr>
              </a:p>
              <a:p>
                <a:pPr algn="just">
                  <a:lnSpc>
                    <a:spcPct val="115000"/>
                  </a:lnSpc>
                </a:pPr>
                <a:r>
                  <a:rPr lang="en-US" sz="2400" dirty="0">
                    <a:effectLst/>
                    <a:latin typeface="Times New Roman"/>
                    <a:ea typeface="Times New Roman"/>
                    <a:cs typeface="Arial"/>
                  </a:rPr>
                  <a:t>Where </a:t>
                </a:r>
                <a:r>
                  <a:rPr lang="en-US" sz="2400" b="1" i="1" dirty="0">
                    <a:effectLst/>
                    <a:latin typeface="Times New Roman"/>
                    <a:ea typeface="Times New Roman"/>
                    <a:cs typeface="Arial"/>
                  </a:rPr>
                  <a:t>F</a:t>
                </a:r>
                <a:r>
                  <a:rPr lang="en-US" sz="2400" b="1" dirty="0">
                    <a:effectLst/>
                    <a:latin typeface="Times New Roman"/>
                    <a:ea typeface="Times New Roman"/>
                    <a:cs typeface="Arial"/>
                  </a:rPr>
                  <a:t>= force</a:t>
                </a:r>
                <a:r>
                  <a:rPr lang="en-US" sz="2400" dirty="0">
                    <a:effectLst/>
                    <a:latin typeface="Times New Roman"/>
                    <a:ea typeface="Times New Roman"/>
                    <a:cs typeface="Arial"/>
                  </a:rPr>
                  <a:t>, </a:t>
                </a:r>
                <a:r>
                  <a:rPr lang="en-US" sz="2400" b="1" dirty="0">
                    <a:effectLst/>
                    <a:latin typeface="Times New Roman"/>
                    <a:ea typeface="Times New Roman"/>
                    <a:cs typeface="Arial"/>
                  </a:rPr>
                  <a:t>N (</a:t>
                </a:r>
                <a:r>
                  <a:rPr lang="en-US" sz="2400" b="1" dirty="0" err="1">
                    <a:effectLst/>
                    <a:latin typeface="Times New Roman"/>
                    <a:ea typeface="Times New Roman"/>
                    <a:cs typeface="Arial"/>
                  </a:rPr>
                  <a:t>lb</a:t>
                </a:r>
                <a:r>
                  <a:rPr lang="en-US" sz="2400" b="1" dirty="0">
                    <a:effectLst/>
                    <a:latin typeface="Times New Roman"/>
                    <a:ea typeface="Times New Roman"/>
                    <a:cs typeface="Arial"/>
                  </a:rPr>
                  <a:t>)</a:t>
                </a:r>
                <a:r>
                  <a:rPr lang="en-US" sz="2400" dirty="0">
                    <a:effectLst/>
                    <a:latin typeface="Times New Roman"/>
                    <a:ea typeface="Times New Roman"/>
                    <a:cs typeface="Arial"/>
                  </a:rPr>
                  <a:t>; </a:t>
                </a:r>
                <a:r>
                  <a:rPr lang="en-US" sz="2400" b="1" i="1" dirty="0">
                    <a:effectLst/>
                    <a:latin typeface="Times New Roman"/>
                    <a:ea typeface="Times New Roman"/>
                    <a:cs typeface="Arial"/>
                  </a:rPr>
                  <a:t>m</a:t>
                </a:r>
                <a:r>
                  <a:rPr lang="en-US" sz="2400" b="1" dirty="0">
                    <a:effectLst/>
                    <a:latin typeface="Times New Roman"/>
                    <a:ea typeface="Times New Roman"/>
                    <a:cs typeface="Arial"/>
                  </a:rPr>
                  <a:t>= mass, kg (</a:t>
                </a:r>
                <a:r>
                  <a:rPr lang="en-US" sz="2400" b="1" dirty="0" err="1">
                    <a:effectLst/>
                    <a:latin typeface="Times New Roman"/>
                    <a:ea typeface="Times New Roman"/>
                    <a:cs typeface="Arial"/>
                  </a:rPr>
                  <a:t>lbm</a:t>
                </a:r>
                <a:r>
                  <a:rPr lang="en-US" sz="2400" b="1" dirty="0">
                    <a:effectLst/>
                    <a:latin typeface="Times New Roman"/>
                    <a:ea typeface="Times New Roman"/>
                    <a:cs typeface="Arial"/>
                  </a:rPr>
                  <a:t>)</a:t>
                </a:r>
                <a:r>
                  <a:rPr lang="en-US" sz="2400" dirty="0">
                    <a:effectLst/>
                    <a:latin typeface="Times New Roman"/>
                    <a:ea typeface="Times New Roman"/>
                    <a:cs typeface="Arial"/>
                  </a:rPr>
                  <a:t>; </a:t>
                </a:r>
                <a:r>
                  <a:rPr lang="en-US" sz="2400" b="1" i="1" dirty="0">
                    <a:effectLst/>
                    <a:latin typeface="Times New Roman"/>
                    <a:ea typeface="Times New Roman"/>
                    <a:cs typeface="Arial"/>
                  </a:rPr>
                  <a:t>ν</a:t>
                </a:r>
                <a:r>
                  <a:rPr lang="en-US" sz="2400" b="1" dirty="0">
                    <a:effectLst/>
                    <a:latin typeface="Times New Roman"/>
                    <a:ea typeface="Times New Roman"/>
                    <a:cs typeface="Arial"/>
                  </a:rPr>
                  <a:t> = velocity, m/s (</a:t>
                </a:r>
                <a:r>
                  <a:rPr lang="en-US" sz="2400" b="1" dirty="0" err="1">
                    <a:effectLst/>
                    <a:latin typeface="Times New Roman"/>
                    <a:ea typeface="Times New Roman"/>
                    <a:cs typeface="Arial"/>
                  </a:rPr>
                  <a:t>ft</a:t>
                </a:r>
                <a:r>
                  <a:rPr lang="en-US" sz="2400" b="1" dirty="0">
                    <a:effectLst/>
                    <a:latin typeface="Times New Roman"/>
                    <a:ea typeface="Times New Roman"/>
                    <a:cs typeface="Arial"/>
                  </a:rPr>
                  <a:t>/sec)</a:t>
                </a:r>
                <a:r>
                  <a:rPr lang="en-US" sz="2400" dirty="0">
                    <a:effectLst/>
                    <a:latin typeface="Times New Roman"/>
                    <a:ea typeface="Times New Roman"/>
                    <a:cs typeface="Arial"/>
                  </a:rPr>
                  <a:t>; and </a:t>
                </a:r>
                <a:r>
                  <a:rPr lang="en-US" sz="2400" b="1" i="1" dirty="0">
                    <a:effectLst/>
                    <a:latin typeface="Times New Roman"/>
                    <a:ea typeface="Times New Roman"/>
                    <a:cs typeface="Arial"/>
                  </a:rPr>
                  <a:t>R</a:t>
                </a:r>
                <a:r>
                  <a:rPr lang="en-US" sz="2400" b="1" dirty="0">
                    <a:effectLst/>
                    <a:latin typeface="Times New Roman"/>
                    <a:ea typeface="Times New Roman"/>
                    <a:cs typeface="Arial"/>
                  </a:rPr>
                  <a:t>= inside radius of the mold, m (</a:t>
                </a:r>
                <a:r>
                  <a:rPr lang="en-US" sz="2400" b="1" dirty="0" err="1">
                    <a:effectLst/>
                    <a:latin typeface="Times New Roman"/>
                    <a:ea typeface="Times New Roman"/>
                    <a:cs typeface="Arial"/>
                  </a:rPr>
                  <a:t>ft</a:t>
                </a:r>
                <a:r>
                  <a:rPr lang="en-US" sz="2400" b="1" dirty="0">
                    <a:effectLst/>
                    <a:latin typeface="Times New Roman"/>
                    <a:ea typeface="Times New Roman"/>
                    <a:cs typeface="Arial"/>
                  </a:rPr>
                  <a:t>)</a:t>
                </a:r>
                <a:r>
                  <a:rPr lang="en-US" sz="2400" dirty="0">
                    <a:effectLst/>
                    <a:latin typeface="Times New Roman"/>
                    <a:ea typeface="Times New Roman"/>
                    <a:cs typeface="Arial"/>
                  </a:rPr>
                  <a:t>. The force of gravity is its weight   </a:t>
                </a:r>
                <a:r>
                  <a:rPr lang="en-US" sz="2400" b="1" i="1" dirty="0">
                    <a:effectLst/>
                    <a:latin typeface="Times New Roman"/>
                    <a:ea typeface="Times New Roman"/>
                    <a:cs typeface="Arial"/>
                  </a:rPr>
                  <a:t>W</a:t>
                </a:r>
                <a:r>
                  <a:rPr lang="en-US" sz="2400" b="1" dirty="0">
                    <a:effectLst/>
                    <a:latin typeface="Times New Roman"/>
                    <a:ea typeface="Times New Roman"/>
                    <a:cs typeface="Arial"/>
                  </a:rPr>
                  <a:t> = mg</a:t>
                </a:r>
                <a:r>
                  <a:rPr lang="en-US" sz="2400" dirty="0">
                    <a:effectLst/>
                    <a:latin typeface="Times New Roman"/>
                    <a:ea typeface="Times New Roman"/>
                    <a:cs typeface="Arial"/>
                  </a:rPr>
                  <a:t>, where </a:t>
                </a:r>
                <a:r>
                  <a:rPr lang="en-US" sz="2400" b="1" i="1" dirty="0">
                    <a:effectLst/>
                    <a:latin typeface="Times New Roman"/>
                    <a:ea typeface="Times New Roman"/>
                    <a:cs typeface="Arial"/>
                  </a:rPr>
                  <a:t>W</a:t>
                </a:r>
                <a:r>
                  <a:rPr lang="en-US" sz="2400" dirty="0">
                    <a:effectLst/>
                    <a:latin typeface="Times New Roman"/>
                    <a:ea typeface="Times New Roman"/>
                    <a:cs typeface="Arial"/>
                  </a:rPr>
                  <a:t> is given in </a:t>
                </a:r>
                <a:r>
                  <a:rPr lang="en-US" sz="2400" b="1" dirty="0">
                    <a:effectLst/>
                    <a:latin typeface="Times New Roman"/>
                    <a:ea typeface="Times New Roman"/>
                    <a:cs typeface="Arial"/>
                  </a:rPr>
                  <a:t>kg</a:t>
                </a:r>
                <a:r>
                  <a:rPr lang="en-US" sz="2400" dirty="0">
                    <a:effectLst/>
                    <a:latin typeface="Times New Roman"/>
                    <a:ea typeface="Times New Roman"/>
                    <a:cs typeface="Arial"/>
                  </a:rPr>
                  <a:t> </a:t>
                </a:r>
                <a:r>
                  <a:rPr lang="en-US" sz="2400" b="1" dirty="0">
                    <a:effectLst/>
                    <a:latin typeface="Times New Roman"/>
                    <a:ea typeface="Times New Roman"/>
                    <a:cs typeface="Arial"/>
                  </a:rPr>
                  <a:t>(</a:t>
                </a:r>
                <a:r>
                  <a:rPr lang="en-US" sz="2400" b="1" dirty="0" err="1">
                    <a:effectLst/>
                    <a:latin typeface="Times New Roman"/>
                    <a:ea typeface="Times New Roman"/>
                    <a:cs typeface="Arial"/>
                  </a:rPr>
                  <a:t>lb</a:t>
                </a:r>
                <a:r>
                  <a:rPr lang="en-US" sz="2400" b="1" dirty="0">
                    <a:effectLst/>
                    <a:latin typeface="Times New Roman"/>
                    <a:ea typeface="Times New Roman"/>
                    <a:cs typeface="Arial"/>
                  </a:rPr>
                  <a:t>)</a:t>
                </a:r>
                <a:r>
                  <a:rPr lang="en-US" sz="2400" dirty="0">
                    <a:effectLst/>
                    <a:latin typeface="Times New Roman"/>
                    <a:ea typeface="Times New Roman"/>
                    <a:cs typeface="Arial"/>
                  </a:rPr>
                  <a:t>, and </a:t>
                </a:r>
                <a:r>
                  <a:rPr lang="en-US" sz="2400" b="1" i="1" dirty="0">
                    <a:effectLst/>
                    <a:latin typeface="Times New Roman"/>
                    <a:ea typeface="Times New Roman"/>
                    <a:cs typeface="Arial"/>
                  </a:rPr>
                  <a:t>g</a:t>
                </a:r>
                <a:r>
                  <a:rPr lang="en-US" sz="2400" b="1" dirty="0">
                    <a:effectLst/>
                    <a:latin typeface="Times New Roman"/>
                    <a:ea typeface="Times New Roman"/>
                    <a:cs typeface="Arial"/>
                  </a:rPr>
                  <a:t> = acceleration of gravity</a:t>
                </a:r>
                <a:r>
                  <a:rPr lang="en-US" sz="2400" dirty="0">
                    <a:effectLst/>
                    <a:latin typeface="Times New Roman"/>
                    <a:ea typeface="Times New Roman"/>
                    <a:cs typeface="Arial"/>
                  </a:rPr>
                  <a:t>, </a:t>
                </a:r>
                <a:r>
                  <a:rPr lang="en-US" sz="2400" b="1" dirty="0">
                    <a:effectLst/>
                    <a:latin typeface="Times New Roman"/>
                    <a:ea typeface="Times New Roman"/>
                    <a:cs typeface="Arial"/>
                  </a:rPr>
                  <a:t>9.8 m/s</a:t>
                </a:r>
                <a:r>
                  <a:rPr lang="en-US" sz="2400" b="1" baseline="30000" dirty="0">
                    <a:effectLst/>
                    <a:latin typeface="Times New Roman"/>
                    <a:ea typeface="Times New Roman"/>
                    <a:cs typeface="Arial"/>
                  </a:rPr>
                  <a:t>2</a:t>
                </a:r>
                <a:r>
                  <a:rPr lang="en-US" sz="2400" b="1" dirty="0">
                    <a:effectLst/>
                    <a:latin typeface="Times New Roman"/>
                    <a:ea typeface="Times New Roman"/>
                    <a:cs typeface="Arial"/>
                  </a:rPr>
                  <a:t> (32.2 </a:t>
                </a:r>
                <a:r>
                  <a:rPr lang="en-US" sz="2400" b="1" dirty="0" err="1">
                    <a:effectLst/>
                    <a:latin typeface="Times New Roman"/>
                    <a:ea typeface="Times New Roman"/>
                    <a:cs typeface="Arial"/>
                  </a:rPr>
                  <a:t>ft</a:t>
                </a:r>
                <a:r>
                  <a:rPr lang="en-US" sz="2400" b="1" dirty="0">
                    <a:effectLst/>
                    <a:latin typeface="Times New Roman"/>
                    <a:ea typeface="Times New Roman"/>
                    <a:cs typeface="Arial"/>
                  </a:rPr>
                  <a:t>/sec</a:t>
                </a:r>
                <a:r>
                  <a:rPr lang="en-US" sz="2400" b="1" baseline="30000" dirty="0">
                    <a:effectLst/>
                    <a:latin typeface="Times New Roman"/>
                    <a:ea typeface="Times New Roman"/>
                    <a:cs typeface="Arial"/>
                  </a:rPr>
                  <a:t>2</a:t>
                </a:r>
                <a:r>
                  <a:rPr lang="en-US" sz="2400" b="1" dirty="0">
                    <a:effectLst/>
                    <a:latin typeface="Times New Roman"/>
                    <a:ea typeface="Times New Roman"/>
                    <a:cs typeface="Arial"/>
                  </a:rPr>
                  <a:t>)</a:t>
                </a:r>
                <a:r>
                  <a:rPr lang="en-US" sz="2400" dirty="0">
                    <a:effectLst/>
                    <a:latin typeface="Times New Roman"/>
                    <a:ea typeface="Times New Roman"/>
                    <a:cs typeface="Arial"/>
                  </a:rPr>
                  <a:t>. The so-called </a:t>
                </a:r>
                <a:r>
                  <a:rPr lang="en-US" sz="2400" b="1" i="1" dirty="0">
                    <a:effectLst/>
                    <a:latin typeface="Times New Roman"/>
                    <a:ea typeface="Times New Roman"/>
                    <a:cs typeface="Arial"/>
                  </a:rPr>
                  <a:t>GF</a:t>
                </a:r>
                <a:r>
                  <a:rPr lang="en-US" sz="2400" dirty="0">
                    <a:effectLst/>
                    <a:latin typeface="Times New Roman"/>
                    <a:ea typeface="Times New Roman"/>
                    <a:cs typeface="Arial"/>
                  </a:rPr>
                  <a:t> -factor is the ratio of centrifugal force divided by weight:</a:t>
                </a:r>
                <a:endParaRPr lang="en-US" sz="2400" dirty="0">
                  <a:ea typeface="Times New Roman"/>
                  <a:cs typeface="Arial"/>
                </a:endParaRPr>
              </a:p>
              <a:p>
                <a:r>
                  <a:rPr lang="en-US" sz="2800" dirty="0">
                    <a:effectLst/>
                    <a:latin typeface="Times New Roman"/>
                    <a:ea typeface="Times New Roman"/>
                  </a:rPr>
                  <a:t>                        </a:t>
                </a:r>
                <a:endParaRPr lang="en-US" sz="2800" dirty="0" smtClean="0">
                  <a:effectLst/>
                  <a:latin typeface="Times New Roman"/>
                  <a:ea typeface="Times New Roman"/>
                </a:endParaRPr>
              </a:p>
              <a:p>
                <a:r>
                  <a:rPr lang="en-US" sz="2800" dirty="0" smtClean="0">
                    <a:effectLst/>
                    <a:latin typeface="Times New Roman"/>
                    <a:ea typeface="Times New Roman"/>
                  </a:rPr>
                  <a:t>     </a:t>
                </a:r>
                <a:r>
                  <a:rPr lang="en-US" sz="2800" i="1" dirty="0">
                    <a:effectLst/>
                    <a:latin typeface="Times New Roman"/>
                    <a:ea typeface="Times New Roman"/>
                  </a:rPr>
                  <a:t>GF</a:t>
                </a:r>
                <a:r>
                  <a:rPr lang="en-US" sz="2800" dirty="0">
                    <a:effectLst/>
                    <a:latin typeface="Times New Roman"/>
                    <a:ea typeface="Times New Roman"/>
                  </a:rPr>
                  <a:t> =</a:t>
                </a:r>
                <a14:m>
                  <m:oMath xmlns:m="http://schemas.openxmlformats.org/officeDocument/2006/math">
                    <m:f>
                      <m:fPr>
                        <m:ctrlPr>
                          <a:rPr lang="en-US" sz="2800" i="1">
                            <a:effectLst/>
                            <a:latin typeface="Cambria Math"/>
                            <a:cs typeface="Times New Roman"/>
                          </a:rPr>
                        </m:ctrlPr>
                      </m:fPr>
                      <m:num>
                        <m:r>
                          <a:rPr lang="en-US" sz="2800" i="1">
                            <a:effectLst/>
                            <a:latin typeface="Cambria Math"/>
                            <a:ea typeface="Times New Roman"/>
                            <a:cs typeface="Times New Roman"/>
                          </a:rPr>
                          <m:t>𝐹</m:t>
                        </m:r>
                      </m:num>
                      <m:den>
                        <m:r>
                          <a:rPr lang="en-US" sz="2800" i="1">
                            <a:effectLst/>
                            <a:latin typeface="Cambria Math"/>
                            <a:ea typeface="Times New Roman"/>
                            <a:cs typeface="Times New Roman"/>
                          </a:rPr>
                          <m:t>𝑊</m:t>
                        </m:r>
                      </m:den>
                    </m:f>
                    <m:r>
                      <a:rPr lang="en-US" sz="2800" i="1">
                        <a:effectLst/>
                        <a:latin typeface="Cambria Math"/>
                        <a:ea typeface="Times New Roman"/>
                        <a:cs typeface="Times New Roman"/>
                      </a:rPr>
                      <m:t>=</m:t>
                    </m:r>
                  </m:oMath>
                </a14:m>
                <a:r>
                  <a:rPr lang="en-US" sz="2800" dirty="0">
                    <a:effectLst/>
                    <a:latin typeface="Times New Roman"/>
                    <a:ea typeface="Times New Roman"/>
                  </a:rPr>
                  <a:t> </a:t>
                </a:r>
                <a14:m>
                  <m:oMath xmlns:m="http://schemas.openxmlformats.org/officeDocument/2006/math">
                    <m:f>
                      <m:fPr>
                        <m:ctrlPr>
                          <a:rPr lang="en-US" sz="2800" i="1">
                            <a:effectLst/>
                            <a:latin typeface="Cambria Math"/>
                            <a:cs typeface="Times New Roman"/>
                          </a:rPr>
                        </m:ctrlPr>
                      </m:fPr>
                      <m:num>
                        <m:r>
                          <a:rPr lang="en-US" sz="2800" i="1">
                            <a:effectLst/>
                            <a:latin typeface="Cambria Math"/>
                            <a:ea typeface="Times New Roman"/>
                            <a:cs typeface="Times New Roman"/>
                          </a:rPr>
                          <m:t>𝐹</m:t>
                        </m:r>
                      </m:num>
                      <m:den>
                        <m:r>
                          <a:rPr lang="en-US" sz="2800" i="1">
                            <a:effectLst/>
                            <a:latin typeface="Cambria Math"/>
                            <a:ea typeface="Times New Roman"/>
                            <a:cs typeface="Times New Roman"/>
                          </a:rPr>
                          <m:t>𝑚𝑔</m:t>
                        </m:r>
                      </m:den>
                    </m:f>
                  </m:oMath>
                </a14:m>
                <a:r>
                  <a:rPr lang="en-US" sz="2800" dirty="0">
                    <a:effectLst/>
                    <a:latin typeface="Times New Roman"/>
                    <a:ea typeface="Times New Roman"/>
                  </a:rPr>
                  <a:t> =</a:t>
                </a:r>
                <a14:m>
                  <m:oMath xmlns:m="http://schemas.openxmlformats.org/officeDocument/2006/math">
                    <m:r>
                      <a:rPr lang="en-US" sz="2800" b="1" i="1">
                        <a:effectLst/>
                        <a:latin typeface="Cambria Math"/>
                        <a:ea typeface="Times New Roman"/>
                        <a:cs typeface="Times New Roman"/>
                      </a:rPr>
                      <m:t> </m:t>
                    </m:r>
                    <m:f>
                      <m:fPr>
                        <m:ctrlPr>
                          <a:rPr lang="en-US" sz="2800" b="1" i="1">
                            <a:effectLst/>
                            <a:latin typeface="Cambria Math"/>
                            <a:cs typeface="Times New Roman"/>
                          </a:rPr>
                        </m:ctrlPr>
                      </m:fPr>
                      <m:num>
                        <m:sSup>
                          <m:sSupPr>
                            <m:ctrlPr>
                              <a:rPr lang="en-US" sz="2800" b="1" i="1">
                                <a:effectLst/>
                                <a:latin typeface="Cambria Math"/>
                                <a:cs typeface="Times New Roman"/>
                              </a:rPr>
                            </m:ctrlPr>
                          </m:sSupPr>
                          <m:e>
                            <m:r>
                              <a:rPr lang="en-US" sz="2800" b="1" i="1">
                                <a:effectLst/>
                                <a:latin typeface="Cambria Math"/>
                                <a:ea typeface="Times New Roman"/>
                                <a:cs typeface="Times New Roman"/>
                              </a:rPr>
                              <m:t>𝒎𝒗</m:t>
                            </m:r>
                          </m:e>
                          <m:sup>
                            <m:r>
                              <a:rPr lang="en-US" sz="2800" b="1" i="1">
                                <a:effectLst/>
                                <a:latin typeface="Cambria Math"/>
                                <a:ea typeface="Times New Roman"/>
                                <a:cs typeface="Times New Roman"/>
                              </a:rPr>
                              <m:t>𝟐</m:t>
                            </m:r>
                          </m:sup>
                        </m:sSup>
                      </m:num>
                      <m:den>
                        <m:r>
                          <a:rPr lang="en-US" sz="2800" b="1" i="1">
                            <a:effectLst/>
                            <a:latin typeface="Cambria Math"/>
                            <a:ea typeface="Times New Roman"/>
                            <a:cs typeface="Times New Roman"/>
                          </a:rPr>
                          <m:t>𝑹𝒎𝒈</m:t>
                        </m:r>
                      </m:den>
                    </m:f>
                  </m:oMath>
                </a14:m>
                <a:r>
                  <a:rPr lang="en-US" sz="2800" dirty="0">
                    <a:effectLst/>
                    <a:latin typeface="Times New Roman"/>
                    <a:ea typeface="Times New Roman"/>
                  </a:rPr>
                  <a:t> =</a:t>
                </a:r>
                <a14:m>
                  <m:oMath xmlns:m="http://schemas.openxmlformats.org/officeDocument/2006/math">
                    <m:r>
                      <a:rPr lang="en-US" sz="2800" b="1" i="1">
                        <a:effectLst/>
                        <a:latin typeface="Cambria Math"/>
                        <a:ea typeface="Times New Roman"/>
                        <a:cs typeface="Times New Roman"/>
                      </a:rPr>
                      <m:t> </m:t>
                    </m:r>
                    <m:f>
                      <m:fPr>
                        <m:ctrlPr>
                          <a:rPr lang="en-US" sz="2800" b="1" i="1">
                            <a:effectLst/>
                            <a:latin typeface="Cambria Math"/>
                            <a:cs typeface="Times New Roman"/>
                          </a:rPr>
                        </m:ctrlPr>
                      </m:fPr>
                      <m:num>
                        <m:sSup>
                          <m:sSupPr>
                            <m:ctrlPr>
                              <a:rPr lang="en-US" sz="2800" b="1" i="1">
                                <a:effectLst/>
                                <a:latin typeface="Cambria Math"/>
                                <a:cs typeface="Times New Roman"/>
                              </a:rPr>
                            </m:ctrlPr>
                          </m:sSupPr>
                          <m:e>
                            <m:r>
                              <a:rPr lang="en-US" sz="2800" b="1" i="1">
                                <a:effectLst/>
                                <a:latin typeface="Cambria Math"/>
                                <a:ea typeface="Times New Roman"/>
                                <a:cs typeface="Times New Roman"/>
                              </a:rPr>
                              <m:t>𝒗</m:t>
                            </m:r>
                          </m:e>
                          <m:sup>
                            <m:r>
                              <a:rPr lang="en-US" sz="2800" b="1" i="1">
                                <a:effectLst/>
                                <a:latin typeface="Cambria Math"/>
                                <a:ea typeface="Times New Roman"/>
                                <a:cs typeface="Times New Roman"/>
                              </a:rPr>
                              <m:t>𝟐</m:t>
                            </m:r>
                          </m:sup>
                        </m:sSup>
                      </m:num>
                      <m:den>
                        <m:r>
                          <a:rPr lang="en-US" sz="2800" b="1" i="1">
                            <a:effectLst/>
                            <a:latin typeface="Cambria Math"/>
                            <a:ea typeface="Times New Roman"/>
                            <a:cs typeface="Times New Roman"/>
                          </a:rPr>
                          <m:t>𝑹𝒈</m:t>
                        </m:r>
                      </m:den>
                    </m:f>
                  </m:oMath>
                </a14:m>
                <a:r>
                  <a:rPr lang="en-US" sz="2800" dirty="0">
                    <a:effectLst/>
                    <a:latin typeface="Times New Roman"/>
                    <a:ea typeface="Times New Roman"/>
                  </a:rPr>
                  <a:t> </a:t>
                </a:r>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533400" y="2133600"/>
                <a:ext cx="8229600" cy="4494564"/>
              </a:xfrm>
              <a:prstGeom prst="rect">
                <a:avLst/>
              </a:prstGeom>
              <a:blipFill rotWithShape="1">
                <a:blip r:embed="rId2"/>
                <a:stretch>
                  <a:fillRect l="-1185" r="-1111"/>
                </a:stretch>
              </a:blipFill>
            </p:spPr>
            <p:txBody>
              <a:bodyPr/>
              <a:lstStyle/>
              <a:p>
                <a:r>
                  <a:rPr lang="en-US">
                    <a:noFill/>
                  </a:rPr>
                  <a:t> </a:t>
                </a:r>
              </a:p>
            </p:txBody>
          </p:sp>
        </mc:Fallback>
      </mc:AlternateContent>
    </p:spTree>
    <p:extLst>
      <p:ext uri="{BB962C8B-B14F-4D97-AF65-F5344CB8AC3E}">
        <p14:creationId xmlns:p14="http://schemas.microsoft.com/office/powerpoint/2010/main" val="9249987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80">
                                          <p:stCondLst>
                                            <p:cond delay="0"/>
                                          </p:stCondLst>
                                        </p:cTn>
                                        <p:tgtEl>
                                          <p:spTgt spid="3">
                                            <p:txEl>
                                              <p:pRg st="1" end="1"/>
                                            </p:txEl>
                                          </p:spTgt>
                                        </p:tgtEl>
                                      </p:cBhvr>
                                    </p:animEffect>
                                    <p:anim calcmode="lin" valueType="num">
                                      <p:cBhvr>
                                        <p:cTn id="1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1" end="1"/>
                                            </p:txEl>
                                          </p:spTgt>
                                        </p:tgtEl>
                                      </p:cBhvr>
                                      <p:to x="100000" y="60000"/>
                                    </p:animScale>
                                    <p:animScale>
                                      <p:cBhvr>
                                        <p:cTn id="19" dur="166" decel="50000">
                                          <p:stCondLst>
                                            <p:cond delay="676"/>
                                          </p:stCondLst>
                                        </p:cTn>
                                        <p:tgtEl>
                                          <p:spTgt spid="3">
                                            <p:txEl>
                                              <p:pRg st="1" end="1"/>
                                            </p:txEl>
                                          </p:spTgt>
                                        </p:tgtEl>
                                      </p:cBhvr>
                                      <p:to x="100000" y="100000"/>
                                    </p:animScale>
                                    <p:animScale>
                                      <p:cBhvr>
                                        <p:cTn id="20" dur="26">
                                          <p:stCondLst>
                                            <p:cond delay="1312"/>
                                          </p:stCondLst>
                                        </p:cTn>
                                        <p:tgtEl>
                                          <p:spTgt spid="3">
                                            <p:txEl>
                                              <p:pRg st="1" end="1"/>
                                            </p:txEl>
                                          </p:spTgt>
                                        </p:tgtEl>
                                      </p:cBhvr>
                                      <p:to x="100000" y="80000"/>
                                    </p:animScale>
                                    <p:animScale>
                                      <p:cBhvr>
                                        <p:cTn id="21" dur="166" decel="50000">
                                          <p:stCondLst>
                                            <p:cond delay="1338"/>
                                          </p:stCondLst>
                                        </p:cTn>
                                        <p:tgtEl>
                                          <p:spTgt spid="3">
                                            <p:txEl>
                                              <p:pRg st="1" end="1"/>
                                            </p:txEl>
                                          </p:spTgt>
                                        </p:tgtEl>
                                      </p:cBhvr>
                                      <p:to x="100000" y="100000"/>
                                    </p:animScale>
                                    <p:animScale>
                                      <p:cBhvr>
                                        <p:cTn id="22" dur="26">
                                          <p:stCondLst>
                                            <p:cond delay="1642"/>
                                          </p:stCondLst>
                                        </p:cTn>
                                        <p:tgtEl>
                                          <p:spTgt spid="3">
                                            <p:txEl>
                                              <p:pRg st="1" end="1"/>
                                            </p:txEl>
                                          </p:spTgt>
                                        </p:tgtEl>
                                      </p:cBhvr>
                                      <p:to x="100000" y="90000"/>
                                    </p:animScale>
                                    <p:animScale>
                                      <p:cBhvr>
                                        <p:cTn id="23" dur="166" decel="50000">
                                          <p:stCondLst>
                                            <p:cond delay="1668"/>
                                          </p:stCondLst>
                                        </p:cTn>
                                        <p:tgtEl>
                                          <p:spTgt spid="3">
                                            <p:txEl>
                                              <p:pRg st="1" end="1"/>
                                            </p:txEl>
                                          </p:spTgt>
                                        </p:tgtEl>
                                      </p:cBhvr>
                                      <p:to x="100000" y="100000"/>
                                    </p:animScale>
                                    <p:animScale>
                                      <p:cBhvr>
                                        <p:cTn id="24" dur="26">
                                          <p:stCondLst>
                                            <p:cond delay="1808"/>
                                          </p:stCondLst>
                                        </p:cTn>
                                        <p:tgtEl>
                                          <p:spTgt spid="3">
                                            <p:txEl>
                                              <p:pRg st="1" end="1"/>
                                            </p:txEl>
                                          </p:spTgt>
                                        </p:tgtEl>
                                      </p:cBhvr>
                                      <p:to x="100000" y="95000"/>
                                    </p:animScale>
                                    <p:animScale>
                                      <p:cBhvr>
                                        <p:cTn id="25" dur="166" decel="50000">
                                          <p:stCondLst>
                                            <p:cond delay="1834"/>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04800" y="838200"/>
                <a:ext cx="8610600" cy="5689314"/>
              </a:xfrm>
              <a:prstGeom prst="rect">
                <a:avLst/>
              </a:prstGeom>
            </p:spPr>
            <p:txBody>
              <a:bodyPr wrap="square">
                <a:spAutoFit/>
              </a:bodyPr>
              <a:lstStyle/>
              <a:p>
                <a:pPr algn="just">
                  <a:lnSpc>
                    <a:spcPct val="115000"/>
                  </a:lnSpc>
                  <a:tabLst>
                    <a:tab pos="5248275" algn="l"/>
                  </a:tabLst>
                </a:pPr>
                <a:r>
                  <a:rPr lang="en-US" sz="2800" i="1" dirty="0" smtClean="0">
                    <a:latin typeface="Times New Roman"/>
                    <a:ea typeface="Times New Roman"/>
                    <a:cs typeface="Arial"/>
                  </a:rPr>
                  <a:t>                  GF</a:t>
                </a:r>
                <a:r>
                  <a:rPr lang="en-US" sz="2800" dirty="0" smtClean="0">
                    <a:effectLst/>
                    <a:latin typeface="Times New Roman"/>
                    <a:ea typeface="Times New Roman"/>
                    <a:cs typeface="Arial"/>
                  </a:rPr>
                  <a:t> </a:t>
                </a:r>
                <a:r>
                  <a:rPr lang="en-US" sz="2800" dirty="0">
                    <a:effectLst/>
                    <a:latin typeface="Times New Roman"/>
                    <a:ea typeface="Times New Roman"/>
                    <a:cs typeface="Arial"/>
                  </a:rPr>
                  <a:t>=</a:t>
                </a:r>
                <a14:m>
                  <m:oMath xmlns:m="http://schemas.openxmlformats.org/officeDocument/2006/math">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𝐹</m:t>
                        </m:r>
                      </m:num>
                      <m:den>
                        <m:r>
                          <a:rPr lang="en-US" sz="2800" i="1">
                            <a:effectLst/>
                            <a:latin typeface="Cambria Math"/>
                            <a:ea typeface="Times New Roman"/>
                            <a:cs typeface="Times New Roman"/>
                          </a:rPr>
                          <m:t>𝑊</m:t>
                        </m:r>
                      </m:den>
                    </m:f>
                    <m:r>
                      <a:rPr lang="en-US" sz="2800" i="1">
                        <a:effectLst/>
                        <a:latin typeface="Cambria Math"/>
                        <a:ea typeface="Times New Roman"/>
                        <a:cs typeface="Times New Roman"/>
                      </a:rPr>
                      <m:t>=</m:t>
                    </m:r>
                  </m:oMath>
                </a14:m>
                <a:r>
                  <a:rPr lang="en-US" sz="2800" dirty="0">
                    <a:effectLst/>
                    <a:latin typeface="Times New Roman"/>
                    <a:ea typeface="Times New Roman"/>
                    <a:cs typeface="Arial"/>
                  </a:rPr>
                  <a:t> </a:t>
                </a:r>
                <a14:m>
                  <m:oMath xmlns:m="http://schemas.openxmlformats.org/officeDocument/2006/math">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𝐹</m:t>
                        </m:r>
                      </m:num>
                      <m:den>
                        <m:r>
                          <a:rPr lang="en-US" sz="2800" i="1">
                            <a:effectLst/>
                            <a:latin typeface="Cambria Math"/>
                            <a:ea typeface="Times New Roman"/>
                            <a:cs typeface="Times New Roman"/>
                          </a:rPr>
                          <m:t>𝑚𝑔</m:t>
                        </m:r>
                      </m:den>
                    </m:f>
                  </m:oMath>
                </a14:m>
                <a:r>
                  <a:rPr lang="en-US" sz="2800" dirty="0">
                    <a:effectLst/>
                    <a:latin typeface="Times New Roman"/>
                    <a:ea typeface="Times New Roman"/>
                    <a:cs typeface="Arial"/>
                  </a:rPr>
                  <a:t> =</a:t>
                </a:r>
                <a14:m>
                  <m:oMath xmlns:m="http://schemas.openxmlformats.org/officeDocument/2006/math">
                    <m:r>
                      <a:rPr lang="en-US" sz="2800" b="1" i="1">
                        <a:effectLst/>
                        <a:latin typeface="Cambria Math"/>
                        <a:ea typeface="Times New Roman"/>
                        <a:cs typeface="Times New Roman"/>
                      </a:rPr>
                      <m:t> </m:t>
                    </m:r>
                    <m:f>
                      <m:fPr>
                        <m:ctrlPr>
                          <a:rPr lang="en-US" sz="2800" b="1" i="1">
                            <a:effectLst/>
                            <a:latin typeface="Cambria Math"/>
                            <a:ea typeface="Times New Roman"/>
                            <a:cs typeface="Times New Roman"/>
                          </a:rPr>
                        </m:ctrlPr>
                      </m:fPr>
                      <m:num>
                        <m:sSup>
                          <m:sSupPr>
                            <m:ctrlPr>
                              <a:rPr lang="en-US" sz="2800" b="1" i="1">
                                <a:effectLst/>
                                <a:latin typeface="Cambria Math"/>
                                <a:ea typeface="Times New Roman"/>
                                <a:cs typeface="Times New Roman"/>
                              </a:rPr>
                            </m:ctrlPr>
                          </m:sSupPr>
                          <m:e>
                            <m:r>
                              <a:rPr lang="en-US" sz="2800" b="1" i="1">
                                <a:effectLst/>
                                <a:latin typeface="Cambria Math"/>
                                <a:ea typeface="Times New Roman"/>
                                <a:cs typeface="Times New Roman"/>
                              </a:rPr>
                              <m:t>𝒎𝒗</m:t>
                            </m:r>
                          </m:e>
                          <m:sup>
                            <m:r>
                              <a:rPr lang="en-US" sz="2800" b="1" i="1">
                                <a:effectLst/>
                                <a:latin typeface="Cambria Math"/>
                                <a:ea typeface="Times New Roman"/>
                                <a:cs typeface="Times New Roman"/>
                              </a:rPr>
                              <m:t>𝟐</m:t>
                            </m:r>
                          </m:sup>
                        </m:sSup>
                      </m:num>
                      <m:den>
                        <m:r>
                          <a:rPr lang="en-US" sz="2800" b="1" i="1">
                            <a:effectLst/>
                            <a:latin typeface="Cambria Math"/>
                            <a:ea typeface="Times New Roman"/>
                            <a:cs typeface="Times New Roman"/>
                          </a:rPr>
                          <m:t>𝑹𝒎𝒈</m:t>
                        </m:r>
                      </m:den>
                    </m:f>
                  </m:oMath>
                </a14:m>
                <a:r>
                  <a:rPr lang="en-US" sz="2800" dirty="0">
                    <a:effectLst/>
                    <a:latin typeface="Times New Roman"/>
                    <a:ea typeface="Times New Roman"/>
                    <a:cs typeface="Arial"/>
                  </a:rPr>
                  <a:t> =</a:t>
                </a:r>
                <a14:m>
                  <m:oMath xmlns:m="http://schemas.openxmlformats.org/officeDocument/2006/math">
                    <m:r>
                      <a:rPr lang="en-US" sz="2800" b="1" i="1">
                        <a:effectLst/>
                        <a:latin typeface="Cambria Math"/>
                        <a:ea typeface="Times New Roman"/>
                        <a:cs typeface="Times New Roman"/>
                      </a:rPr>
                      <m:t> </m:t>
                    </m:r>
                    <m:f>
                      <m:fPr>
                        <m:ctrlPr>
                          <a:rPr lang="en-US" sz="2800" b="1" i="1">
                            <a:effectLst/>
                            <a:latin typeface="Cambria Math"/>
                            <a:ea typeface="Times New Roman"/>
                            <a:cs typeface="Times New Roman"/>
                          </a:rPr>
                        </m:ctrlPr>
                      </m:fPr>
                      <m:num>
                        <m:sSup>
                          <m:sSupPr>
                            <m:ctrlPr>
                              <a:rPr lang="en-US" sz="2800" b="1" i="1">
                                <a:effectLst/>
                                <a:latin typeface="Cambria Math"/>
                                <a:ea typeface="Times New Roman"/>
                                <a:cs typeface="Times New Roman"/>
                              </a:rPr>
                            </m:ctrlPr>
                          </m:sSupPr>
                          <m:e>
                            <m:r>
                              <a:rPr lang="en-US" sz="2800" b="1" i="1">
                                <a:effectLst/>
                                <a:latin typeface="Cambria Math"/>
                                <a:ea typeface="Times New Roman"/>
                                <a:cs typeface="Times New Roman"/>
                              </a:rPr>
                              <m:t>𝒗</m:t>
                            </m:r>
                          </m:e>
                          <m:sup>
                            <m:r>
                              <a:rPr lang="en-US" sz="2800" b="1" i="1">
                                <a:effectLst/>
                                <a:latin typeface="Cambria Math"/>
                                <a:ea typeface="Times New Roman"/>
                                <a:cs typeface="Times New Roman"/>
                              </a:rPr>
                              <m:t>𝟐</m:t>
                            </m:r>
                          </m:sup>
                        </m:sSup>
                      </m:num>
                      <m:den>
                        <m:r>
                          <a:rPr lang="en-US" sz="2800" b="1" i="1">
                            <a:effectLst/>
                            <a:latin typeface="Cambria Math"/>
                            <a:ea typeface="Times New Roman"/>
                            <a:cs typeface="Times New Roman"/>
                          </a:rPr>
                          <m:t>𝑹𝒈</m:t>
                        </m:r>
                      </m:den>
                    </m:f>
                  </m:oMath>
                </a14:m>
                <a:r>
                  <a:rPr lang="en-US" dirty="0">
                    <a:effectLst/>
                    <a:latin typeface="Times New Roman"/>
                    <a:ea typeface="Times New Roman"/>
                    <a:cs typeface="Arial"/>
                  </a:rPr>
                  <a:t>              	</a:t>
                </a:r>
                <a:endParaRPr lang="en-US" sz="1600" dirty="0">
                  <a:ea typeface="Times New Roman"/>
                  <a:cs typeface="Arial"/>
                </a:endParaRPr>
              </a:p>
              <a:p>
                <a:pPr algn="just">
                  <a:lnSpc>
                    <a:spcPct val="115000"/>
                  </a:lnSpc>
                </a:pPr>
                <a:endParaRPr lang="en-US" dirty="0" smtClean="0">
                  <a:effectLst/>
                  <a:latin typeface="Times New Roman"/>
                  <a:ea typeface="Times New Roman"/>
                  <a:cs typeface="Arial"/>
                </a:endParaRPr>
              </a:p>
              <a:p>
                <a:pPr algn="just">
                  <a:lnSpc>
                    <a:spcPct val="115000"/>
                  </a:lnSpc>
                </a:pPr>
                <a:r>
                  <a:rPr lang="en-US" sz="2400" dirty="0" smtClean="0">
                    <a:effectLst/>
                    <a:latin typeface="Times New Roman"/>
                    <a:ea typeface="Times New Roman"/>
                    <a:cs typeface="Arial"/>
                  </a:rPr>
                  <a:t>Velocity </a:t>
                </a:r>
                <a:r>
                  <a:rPr lang="en-US" sz="2400" dirty="0">
                    <a:effectLst/>
                    <a:latin typeface="Times New Roman"/>
                    <a:ea typeface="Times New Roman"/>
                    <a:cs typeface="Arial"/>
                  </a:rPr>
                  <a:t>can be expressed as   </a:t>
                </a:r>
                <a:r>
                  <a:rPr lang="en-US" sz="2400" b="1" dirty="0">
                    <a:effectLst/>
                    <a:latin typeface="Times New Roman"/>
                    <a:ea typeface="Times New Roman"/>
                    <a:cs typeface="Arial"/>
                  </a:rPr>
                  <a:t>2π </a:t>
                </a:r>
                <a:r>
                  <a:rPr lang="en-US" sz="2400" b="1" i="1" dirty="0">
                    <a:effectLst/>
                    <a:latin typeface="Times New Roman"/>
                    <a:ea typeface="Times New Roman"/>
                    <a:cs typeface="Arial"/>
                  </a:rPr>
                  <a:t>RN</a:t>
                </a:r>
                <a:r>
                  <a:rPr lang="en-US" sz="2400" b="1" dirty="0">
                    <a:effectLst/>
                    <a:latin typeface="Times New Roman"/>
                    <a:ea typeface="Times New Roman"/>
                    <a:cs typeface="Arial"/>
                  </a:rPr>
                  <a:t> ∕60 =  </a:t>
                </a:r>
                <a:r>
                  <a:rPr lang="en-US" sz="2400" b="1" dirty="0" smtClean="0">
                    <a:effectLst/>
                    <a:latin typeface="Times New Roman"/>
                    <a:ea typeface="Times New Roman"/>
                    <a:cs typeface="Arial"/>
                  </a:rPr>
                  <a:t>  </a:t>
                </a:r>
                <a:r>
                  <a:rPr lang="en-US" sz="2400" b="1" dirty="0">
                    <a:effectLst/>
                    <a:latin typeface="Times New Roman"/>
                    <a:ea typeface="Times New Roman"/>
                    <a:cs typeface="Arial"/>
                  </a:rPr>
                  <a:t>π </a:t>
                </a:r>
                <a:r>
                  <a:rPr lang="en-US" sz="2400" b="1" i="1" dirty="0">
                    <a:effectLst/>
                    <a:latin typeface="Times New Roman"/>
                    <a:ea typeface="Times New Roman"/>
                    <a:cs typeface="Arial"/>
                  </a:rPr>
                  <a:t>RN</a:t>
                </a:r>
                <a:r>
                  <a:rPr lang="en-US" sz="2400" b="1" dirty="0">
                    <a:effectLst/>
                    <a:latin typeface="Times New Roman"/>
                    <a:ea typeface="Times New Roman"/>
                    <a:cs typeface="Arial"/>
                  </a:rPr>
                  <a:t> = 30</a:t>
                </a:r>
                <a:r>
                  <a:rPr lang="en-US" sz="2400" dirty="0">
                    <a:effectLst/>
                    <a:latin typeface="Times New Roman"/>
                    <a:ea typeface="Times New Roman"/>
                    <a:cs typeface="Arial"/>
                  </a:rPr>
                  <a:t>, where </a:t>
                </a:r>
                <a:r>
                  <a:rPr lang="en-US" sz="2400" b="1" i="1" dirty="0">
                    <a:effectLst/>
                    <a:latin typeface="Times New Roman"/>
                    <a:ea typeface="Times New Roman"/>
                    <a:cs typeface="Arial"/>
                  </a:rPr>
                  <a:t>N</a:t>
                </a:r>
                <a:r>
                  <a:rPr lang="en-US" sz="2400" dirty="0">
                    <a:effectLst/>
                    <a:latin typeface="Times New Roman"/>
                    <a:ea typeface="Times New Roman"/>
                    <a:cs typeface="Arial"/>
                  </a:rPr>
                  <a:t> = rotational speed, rev/min.</a:t>
                </a:r>
                <a:endParaRPr lang="en-US" sz="2400" dirty="0">
                  <a:ea typeface="Times New Roman"/>
                  <a:cs typeface="Arial"/>
                </a:endParaRPr>
              </a:p>
              <a:p>
                <a:pPr algn="just">
                  <a:lnSpc>
                    <a:spcPct val="115000"/>
                  </a:lnSpc>
                </a:pPr>
                <a:r>
                  <a:rPr lang="en-US" sz="2400" dirty="0">
                    <a:effectLst/>
                    <a:latin typeface="Times New Roman"/>
                    <a:ea typeface="Times New Roman"/>
                    <a:cs typeface="Arial"/>
                  </a:rPr>
                  <a:t>Substituting this expression into Eq. we obtain</a:t>
                </a:r>
                <a:endParaRPr lang="en-US" sz="2400" dirty="0">
                  <a:ea typeface="Times New Roman"/>
                  <a:cs typeface="Arial"/>
                </a:endParaRPr>
              </a:p>
              <a:p>
                <a:pPr algn="just">
                  <a:lnSpc>
                    <a:spcPct val="115000"/>
                  </a:lnSpc>
                </a:pPr>
                <a:r>
                  <a:rPr lang="en-US" dirty="0">
                    <a:effectLst/>
                    <a:latin typeface="Times New Roman"/>
                    <a:ea typeface="Times New Roman"/>
                    <a:cs typeface="Arial"/>
                  </a:rPr>
                  <a:t>                           </a:t>
                </a:r>
                <a:endParaRPr lang="en-US" dirty="0" smtClean="0">
                  <a:effectLst/>
                  <a:latin typeface="Times New Roman"/>
                  <a:ea typeface="Times New Roman"/>
                  <a:cs typeface="Arial"/>
                </a:endParaRPr>
              </a:p>
              <a:p>
                <a:pPr algn="just">
                  <a:lnSpc>
                    <a:spcPct val="115000"/>
                  </a:lnSpc>
                </a:pPr>
                <a:r>
                  <a:rPr lang="en-US" sz="2800" i="1" dirty="0">
                    <a:latin typeface="Cambria Math"/>
                    <a:ea typeface="Times New Roman"/>
                    <a:cs typeface="Times New Roman"/>
                  </a:rPr>
                  <a:t>                                     GF =</a:t>
                </a:r>
                <a14:m>
                  <m:oMath xmlns:m="http://schemas.openxmlformats.org/officeDocument/2006/math">
                    <m:f>
                      <m:fPr>
                        <m:ctrlPr>
                          <a:rPr lang="en-US" sz="2800" i="1">
                            <a:latin typeface="Cambria Math"/>
                            <a:ea typeface="Times New Roman"/>
                            <a:cs typeface="Times New Roman"/>
                          </a:rPr>
                        </m:ctrlPr>
                      </m:fPr>
                      <m:num>
                        <m:r>
                          <a:rPr lang="en-US" sz="2800" i="1">
                            <a:latin typeface="Cambria Math"/>
                            <a:ea typeface="Times New Roman"/>
                            <a:cs typeface="Times New Roman"/>
                          </a:rPr>
                          <m:t>𝑅</m:t>
                        </m:r>
                        <m:r>
                          <a:rPr lang="en-US" sz="2800" i="1">
                            <a:latin typeface="Cambria Math"/>
                            <a:ea typeface="Times New Roman"/>
                            <a:cs typeface="Times New Roman"/>
                          </a:rPr>
                          <m:t>(</m:t>
                        </m:r>
                        <m:sSup>
                          <m:sSupPr>
                            <m:ctrlPr>
                              <a:rPr lang="en-US" sz="2800" i="1">
                                <a:latin typeface="Cambria Math"/>
                                <a:ea typeface="Times New Roman"/>
                                <a:cs typeface="Times New Roman"/>
                              </a:rPr>
                            </m:ctrlPr>
                          </m:sSupPr>
                          <m:e>
                            <m:f>
                              <m:fPr>
                                <m:ctrlPr>
                                  <a:rPr lang="en-US" sz="2800" i="1">
                                    <a:latin typeface="Cambria Math"/>
                                    <a:ea typeface="Times New Roman"/>
                                    <a:cs typeface="Times New Roman"/>
                                  </a:rPr>
                                </m:ctrlPr>
                              </m:fPr>
                              <m:num>
                                <m:r>
                                  <a:rPr lang="en-US" sz="2800" i="1">
                                    <a:latin typeface="Cambria Math"/>
                                    <a:ea typeface="Times New Roman"/>
                                    <a:cs typeface="Times New Roman"/>
                                  </a:rPr>
                                  <m:t>𝜋</m:t>
                                </m:r>
                                <m:r>
                                  <a:rPr lang="en-US" sz="2800" i="1">
                                    <a:latin typeface="Cambria Math"/>
                                    <a:ea typeface="Times New Roman"/>
                                    <a:cs typeface="Times New Roman"/>
                                  </a:rPr>
                                  <m:t>𝑁</m:t>
                                </m:r>
                              </m:num>
                              <m:den>
                                <m:r>
                                  <a:rPr lang="en-US" sz="2800" i="1">
                                    <a:latin typeface="Cambria Math"/>
                                    <a:ea typeface="Times New Roman"/>
                                    <a:cs typeface="Times New Roman"/>
                                  </a:rPr>
                                  <m:t>30</m:t>
                                </m:r>
                              </m:den>
                            </m:f>
                            <m:r>
                              <a:rPr lang="en-US" sz="2800" i="1">
                                <a:latin typeface="Cambria Math"/>
                                <a:ea typeface="Times New Roman"/>
                                <a:cs typeface="Times New Roman"/>
                              </a:rPr>
                              <m:t>)</m:t>
                            </m:r>
                          </m:e>
                          <m:sup>
                            <m:r>
                              <a:rPr lang="en-US" sz="2800" i="1">
                                <a:latin typeface="Cambria Math"/>
                                <a:ea typeface="Times New Roman"/>
                                <a:cs typeface="Times New Roman"/>
                              </a:rPr>
                              <m:t>2</m:t>
                            </m:r>
                          </m:sup>
                        </m:sSup>
                      </m:num>
                      <m:den>
                        <m:r>
                          <a:rPr lang="en-US" sz="2800" i="1">
                            <a:latin typeface="Cambria Math"/>
                            <a:ea typeface="Times New Roman"/>
                            <a:cs typeface="Times New Roman"/>
                          </a:rPr>
                          <m:t>𝑔</m:t>
                        </m:r>
                      </m:den>
                    </m:f>
                  </m:oMath>
                </a14:m>
                <a:r>
                  <a:rPr lang="en-US" sz="2800" i="1" dirty="0">
                    <a:latin typeface="Cambria Math"/>
                    <a:ea typeface="Times New Roman"/>
                    <a:cs typeface="Times New Roman"/>
                  </a:rPr>
                  <a:t>        </a:t>
                </a:r>
              </a:p>
              <a:p>
                <a:pPr algn="just">
                  <a:lnSpc>
                    <a:spcPct val="115000"/>
                  </a:lnSpc>
                </a:pPr>
                <a:r>
                  <a:rPr lang="en-US" sz="2400" dirty="0">
                    <a:latin typeface="Times New Roman"/>
                    <a:ea typeface="Times New Roman"/>
                    <a:cs typeface="Arial"/>
                  </a:rPr>
                  <a:t>Rearranging this to solve for rotational speed N, and using diameter D rather than radius R in the resulting equation, we have</a:t>
                </a:r>
              </a:p>
              <a:p>
                <a:r>
                  <a:rPr lang="en-US" sz="3200" dirty="0">
                    <a:latin typeface="Times New Roman"/>
                    <a:ea typeface="Times New Roman"/>
                    <a:cs typeface="Arial"/>
                  </a:rPr>
                  <a:t>                                 N=</a:t>
                </a:r>
                <a14:m>
                  <m:oMath xmlns:m="http://schemas.openxmlformats.org/officeDocument/2006/math">
                    <m:f>
                      <m:fPr>
                        <m:ctrlPr>
                          <a:rPr lang="en-US" sz="3200" i="1">
                            <a:latin typeface="Cambria Math"/>
                            <a:ea typeface="Times New Roman"/>
                            <a:cs typeface="Arial"/>
                          </a:rPr>
                        </m:ctrlPr>
                      </m:fPr>
                      <m:num>
                        <m:r>
                          <a:rPr lang="en-US" sz="3200">
                            <a:latin typeface="Cambria Math"/>
                            <a:ea typeface="Times New Roman"/>
                            <a:cs typeface="Arial"/>
                          </a:rPr>
                          <m:t>30</m:t>
                        </m:r>
                      </m:num>
                      <m:den>
                        <m:r>
                          <a:rPr lang="en-US" sz="3200">
                            <a:latin typeface="Cambria Math"/>
                            <a:ea typeface="Times New Roman"/>
                            <a:cs typeface="Arial"/>
                          </a:rPr>
                          <m:t>𝜋</m:t>
                        </m:r>
                      </m:den>
                    </m:f>
                  </m:oMath>
                </a14:m>
                <a:r>
                  <a:rPr lang="en-US" sz="3200" dirty="0">
                    <a:latin typeface="Times New Roman"/>
                    <a:ea typeface="Times New Roman"/>
                    <a:cs typeface="Arial"/>
                  </a:rPr>
                  <a:t>  </a:t>
                </a:r>
                <a14:m>
                  <m:oMath xmlns:m="http://schemas.openxmlformats.org/officeDocument/2006/math">
                    <m:rad>
                      <m:radPr>
                        <m:degHide m:val="on"/>
                        <m:ctrlPr>
                          <a:rPr lang="en-US" sz="3200" i="1">
                            <a:latin typeface="Cambria Math"/>
                            <a:ea typeface="Times New Roman"/>
                            <a:cs typeface="Arial"/>
                          </a:rPr>
                        </m:ctrlPr>
                      </m:radPr>
                      <m:deg/>
                      <m:e>
                        <m:f>
                          <m:fPr>
                            <m:ctrlPr>
                              <a:rPr lang="en-US" sz="3200" i="1">
                                <a:latin typeface="Cambria Math"/>
                                <a:ea typeface="Times New Roman"/>
                                <a:cs typeface="Arial"/>
                              </a:rPr>
                            </m:ctrlPr>
                          </m:fPr>
                          <m:num>
                            <m:r>
                              <a:rPr lang="en-US" sz="3200">
                                <a:latin typeface="Cambria Math"/>
                                <a:ea typeface="Times New Roman"/>
                                <a:cs typeface="Arial"/>
                              </a:rPr>
                              <m:t>2</m:t>
                            </m:r>
                            <m:r>
                              <a:rPr lang="en-US" sz="3200">
                                <a:latin typeface="Cambria Math"/>
                                <a:ea typeface="Times New Roman"/>
                                <a:cs typeface="Arial"/>
                              </a:rPr>
                              <m:t>𝑔𝐺𝐹</m:t>
                            </m:r>
                          </m:num>
                          <m:den>
                            <m:r>
                              <a:rPr lang="en-US" sz="3200">
                                <a:latin typeface="Cambria Math"/>
                                <a:ea typeface="Times New Roman"/>
                                <a:cs typeface="Arial"/>
                              </a:rPr>
                              <m:t>𝐷</m:t>
                            </m:r>
                          </m:den>
                        </m:f>
                      </m:e>
                    </m:rad>
                  </m:oMath>
                </a14:m>
                <a:r>
                  <a:rPr lang="en-US" sz="3200" i="1" dirty="0">
                    <a:latin typeface="Cambria Math"/>
                    <a:ea typeface="Times New Roman"/>
                    <a:cs typeface="Times New Roman"/>
                  </a:rPr>
                  <a:t> </a:t>
                </a:r>
              </a:p>
            </p:txBody>
          </p:sp>
        </mc:Choice>
        <mc:Fallback xmlns="">
          <p:sp>
            <p:nvSpPr>
              <p:cNvPr id="2" name="Rectangle 1"/>
              <p:cNvSpPr>
                <a:spLocks noRot="1" noChangeAspect="1" noMove="1" noResize="1" noEditPoints="1" noAdjustHandles="1" noChangeArrowheads="1" noChangeShapeType="1" noTextEdit="1"/>
              </p:cNvSpPr>
              <p:nvPr/>
            </p:nvSpPr>
            <p:spPr>
              <a:xfrm>
                <a:off x="304800" y="838200"/>
                <a:ext cx="8610600" cy="5689314"/>
              </a:xfrm>
              <a:prstGeom prst="rect">
                <a:avLst/>
              </a:prstGeom>
              <a:blipFill rotWithShape="1">
                <a:blip r:embed="rId2"/>
                <a:stretch>
                  <a:fillRect l="-1062" r="-991"/>
                </a:stretch>
              </a:blipFill>
            </p:spPr>
            <p:txBody>
              <a:bodyPr/>
              <a:lstStyle/>
              <a:p>
                <a:r>
                  <a:rPr lang="en-US">
                    <a:noFill/>
                  </a:rPr>
                  <a:t> </a:t>
                </a:r>
              </a:p>
            </p:txBody>
          </p:sp>
        </mc:Fallback>
      </mc:AlternateContent>
    </p:spTree>
    <p:extLst>
      <p:ext uri="{BB962C8B-B14F-4D97-AF65-F5344CB8AC3E}">
        <p14:creationId xmlns:p14="http://schemas.microsoft.com/office/powerpoint/2010/main" val="218068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3"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0-#ppt_h/2"/>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 calcmode="lin" valueType="num">
                                      <p:cBhvr additive="base">
                                        <p:cTn id="21" dur="500" fill="hold"/>
                                        <p:tgtEl>
                                          <p:spTgt spid="2">
                                            <p:txEl>
                                              <p:pRg st="5" end="5"/>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additive="base">
                                        <p:cTn id="31" dur="500" fill="hold"/>
                                        <p:tgtEl>
                                          <p:spTgt spid="2">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8305800" cy="5047536"/>
          </a:xfrm>
          <a:prstGeom prst="rect">
            <a:avLst/>
          </a:prstGeom>
        </p:spPr>
        <p:txBody>
          <a:bodyPr wrap="square">
            <a:spAutoFit/>
          </a:bodyPr>
          <a:lstStyle/>
          <a:p>
            <a:pPr algn="just">
              <a:lnSpc>
                <a:spcPct val="115000"/>
              </a:lnSpc>
            </a:pPr>
            <a:r>
              <a:rPr lang="en-US" sz="2800" dirty="0">
                <a:latin typeface="Times New Roman"/>
                <a:ea typeface="Times New Roman"/>
                <a:cs typeface="Arial"/>
              </a:rPr>
              <a:t>Where </a:t>
            </a:r>
            <a:r>
              <a:rPr lang="en-US" sz="2800" b="1" i="1" dirty="0">
                <a:latin typeface="Times New Roman"/>
                <a:ea typeface="Times New Roman"/>
                <a:cs typeface="Arial"/>
              </a:rPr>
              <a:t>D</a:t>
            </a:r>
            <a:r>
              <a:rPr lang="en-US" sz="2800" dirty="0">
                <a:latin typeface="Times New Roman"/>
                <a:ea typeface="Times New Roman"/>
                <a:cs typeface="Arial"/>
              </a:rPr>
              <a:t> inside diameter of the mold, m (</a:t>
            </a:r>
            <a:r>
              <a:rPr lang="en-US" sz="2800" dirty="0" err="1">
                <a:latin typeface="Times New Roman"/>
                <a:ea typeface="Times New Roman"/>
                <a:cs typeface="Arial"/>
              </a:rPr>
              <a:t>ft</a:t>
            </a:r>
            <a:r>
              <a:rPr lang="en-US" sz="2800" dirty="0">
                <a:latin typeface="Times New Roman"/>
                <a:ea typeface="Times New Roman"/>
                <a:cs typeface="Arial"/>
              </a:rPr>
              <a:t>) . If the </a:t>
            </a:r>
            <a:r>
              <a:rPr lang="en-US" sz="2800" b="1" dirty="0">
                <a:latin typeface="Times New Roman"/>
                <a:ea typeface="Times New Roman"/>
                <a:cs typeface="Arial"/>
              </a:rPr>
              <a:t>G</a:t>
            </a:r>
            <a:r>
              <a:rPr lang="en-US" sz="2800" dirty="0">
                <a:latin typeface="Times New Roman"/>
                <a:ea typeface="Times New Roman"/>
                <a:cs typeface="Arial"/>
              </a:rPr>
              <a:t>-factor is too low in centrifugal casting, the liquid metal will not remain forced against the mold wall during the upper half of the circular path but will ‘‘rain’’ inside the cavity. Slipping occurs between the molten metal and the mold wall, which means that the rotational speed of the metal is less than that of the mold. On an empirical basis, values of </a:t>
            </a:r>
            <a:r>
              <a:rPr lang="en-US" sz="2800" b="1" i="1" dirty="0">
                <a:latin typeface="Times New Roman"/>
                <a:ea typeface="Times New Roman"/>
                <a:cs typeface="Arial"/>
              </a:rPr>
              <a:t>GF</a:t>
            </a:r>
            <a:r>
              <a:rPr lang="en-US" sz="2800" b="1" dirty="0">
                <a:latin typeface="Times New Roman"/>
                <a:ea typeface="Times New Roman"/>
                <a:cs typeface="Arial"/>
              </a:rPr>
              <a:t>=60 to 80</a:t>
            </a:r>
            <a:r>
              <a:rPr lang="en-US" sz="2800" dirty="0">
                <a:latin typeface="Times New Roman"/>
                <a:ea typeface="Times New Roman"/>
                <a:cs typeface="Arial"/>
              </a:rPr>
              <a:t> are found to be appropriate for horizontal centrifugal casting, although this depends to some extent on the metal being cast.</a:t>
            </a:r>
            <a:endParaRPr lang="en-US" sz="2800" dirty="0">
              <a:ea typeface="Times New Roman"/>
              <a:cs typeface="Arial"/>
            </a:endParaRPr>
          </a:p>
        </p:txBody>
      </p:sp>
    </p:spTree>
    <p:extLst>
      <p:ext uri="{BB962C8B-B14F-4D97-AF65-F5344CB8AC3E}">
        <p14:creationId xmlns:p14="http://schemas.microsoft.com/office/powerpoint/2010/main" val="355065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381000" y="609600"/>
                <a:ext cx="8458200" cy="5064848"/>
              </a:xfrm>
              <a:prstGeom prst="rect">
                <a:avLst/>
              </a:prstGeom>
            </p:spPr>
            <p:txBody>
              <a:bodyPr wrap="square">
                <a:spAutoFit/>
              </a:bodyPr>
              <a:lstStyle/>
              <a:p>
                <a:pPr algn="just">
                  <a:lnSpc>
                    <a:spcPct val="115000"/>
                  </a:lnSpc>
                </a:pPr>
                <a:r>
                  <a:rPr lang="en-US" sz="2800" b="1" u="sng" dirty="0">
                    <a:latin typeface="Times New Roman"/>
                    <a:ea typeface="Times New Roman"/>
                    <a:cs typeface="Arial"/>
                  </a:rPr>
                  <a:t>Example</a:t>
                </a:r>
                <a:r>
                  <a:rPr lang="en-US" sz="2800" dirty="0">
                    <a:effectLst/>
                    <a:latin typeface="Times New Roman"/>
                    <a:ea typeface="Times New Roman"/>
                    <a:cs typeface="Arial"/>
                  </a:rPr>
                  <a:t> :  a true centrifugal casting operation is to be performed horizontally to make copper tube  sections with OD= 25 cm and ID= 22.5 cm. What rotational speed is required if a G-factor of 65 is used to cast the tubing?</a:t>
                </a:r>
                <a:endParaRPr lang="en-US" sz="2800" dirty="0">
                  <a:ea typeface="Times New Roman"/>
                  <a:cs typeface="Arial"/>
                </a:endParaRPr>
              </a:p>
              <a:p>
                <a:pPr algn="just">
                  <a:lnSpc>
                    <a:spcPct val="115000"/>
                  </a:lnSpc>
                </a:pPr>
                <a:endParaRPr lang="en-US" sz="2800" b="1" u="sng" dirty="0" smtClean="0">
                  <a:effectLst/>
                  <a:latin typeface="Times New Roman"/>
                  <a:ea typeface="Times New Roman"/>
                  <a:cs typeface="Arial"/>
                </a:endParaRPr>
              </a:p>
              <a:p>
                <a:pPr algn="just">
                  <a:lnSpc>
                    <a:spcPct val="115000"/>
                  </a:lnSpc>
                </a:pPr>
                <a:r>
                  <a:rPr lang="en-US" sz="2800" b="1" u="sng" dirty="0" smtClean="0">
                    <a:effectLst/>
                    <a:latin typeface="Times New Roman"/>
                    <a:ea typeface="Times New Roman"/>
                    <a:cs typeface="Arial"/>
                  </a:rPr>
                  <a:t>Solution</a:t>
                </a:r>
                <a:r>
                  <a:rPr lang="en-US" sz="2800" b="1" u="sng" dirty="0">
                    <a:effectLst/>
                    <a:latin typeface="Times New Roman"/>
                    <a:ea typeface="Times New Roman"/>
                    <a:cs typeface="Arial"/>
                  </a:rPr>
                  <a:t>:</a:t>
                </a:r>
                <a:r>
                  <a:rPr lang="en-US" sz="2800" dirty="0">
                    <a:effectLst/>
                    <a:latin typeface="Times New Roman"/>
                    <a:ea typeface="Times New Roman"/>
                    <a:cs typeface="Arial"/>
                  </a:rPr>
                  <a:t> The inside diameter of the mold D=OD of the casting =25 cm=0.25m.We can compute the required rotational speed from Eq. as follows:</a:t>
                </a:r>
                <a:endParaRPr lang="en-US" sz="2800" dirty="0">
                  <a:ea typeface="Times New Roman"/>
                  <a:cs typeface="Arial"/>
                </a:endParaRPr>
              </a:p>
              <a:p>
                <a:pPr>
                  <a:lnSpc>
                    <a:spcPct val="115000"/>
                  </a:lnSpc>
                </a:pPr>
                <a:r>
                  <a:rPr lang="en-US" sz="2800" dirty="0" smtClean="0">
                    <a:effectLst/>
                    <a:latin typeface="Times New Roman"/>
                    <a:ea typeface="Times New Roman"/>
                    <a:cs typeface="Arial"/>
                  </a:rPr>
                  <a:t>  N</a:t>
                </a:r>
                <a:r>
                  <a:rPr lang="en-US" sz="2800" dirty="0">
                    <a:effectLst/>
                    <a:latin typeface="Times New Roman"/>
                    <a:ea typeface="Times New Roman"/>
                    <a:cs typeface="Arial"/>
                  </a:rPr>
                  <a:t>=</a:t>
                </a:r>
                <a14:m>
                  <m:oMath xmlns:m="http://schemas.openxmlformats.org/officeDocument/2006/math">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30</m:t>
                        </m:r>
                      </m:num>
                      <m:den>
                        <m:r>
                          <a:rPr lang="en-US" sz="2800" i="1">
                            <a:effectLst/>
                            <a:latin typeface="Cambria Math"/>
                            <a:ea typeface="Times New Roman"/>
                            <a:cs typeface="Times New Roman"/>
                          </a:rPr>
                          <m:t>𝜋</m:t>
                        </m:r>
                      </m:den>
                    </m:f>
                  </m:oMath>
                </a14:m>
                <a:r>
                  <a:rPr lang="en-US" sz="2800" dirty="0">
                    <a:effectLst/>
                    <a:latin typeface="Times New Roman"/>
                    <a:ea typeface="Times New Roman"/>
                    <a:cs typeface="Arial"/>
                  </a:rPr>
                  <a:t>  </a:t>
                </a:r>
                <a14:m>
                  <m:oMath xmlns:m="http://schemas.openxmlformats.org/officeDocument/2006/math">
                    <m:rad>
                      <m:radPr>
                        <m:degHide m:val="on"/>
                        <m:ctrlPr>
                          <a:rPr lang="en-US" sz="2800" i="1">
                            <a:effectLst/>
                            <a:latin typeface="Cambria Math"/>
                            <a:ea typeface="Times New Roman"/>
                            <a:cs typeface="Times New Roman"/>
                          </a:rPr>
                        </m:ctrlPr>
                      </m:radPr>
                      <m:deg/>
                      <m:e>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2</m:t>
                            </m:r>
                            <m:r>
                              <a:rPr lang="en-US" sz="2800" i="1">
                                <a:effectLst/>
                                <a:latin typeface="Cambria Math"/>
                                <a:ea typeface="Times New Roman"/>
                                <a:cs typeface="Times New Roman"/>
                              </a:rPr>
                              <m:t>𝑔𝐺𝐹</m:t>
                            </m:r>
                          </m:num>
                          <m:den>
                            <m:r>
                              <a:rPr lang="en-US" sz="2800" i="1">
                                <a:effectLst/>
                                <a:latin typeface="Cambria Math"/>
                                <a:ea typeface="Times New Roman"/>
                                <a:cs typeface="Times New Roman"/>
                              </a:rPr>
                              <m:t>𝐷</m:t>
                            </m:r>
                          </m:den>
                        </m:f>
                      </m:e>
                    </m:rad>
                  </m:oMath>
                </a14:m>
                <a:r>
                  <a:rPr lang="en-US" sz="2800" dirty="0">
                    <a:effectLst/>
                    <a:latin typeface="Times New Roman"/>
                    <a:ea typeface="Times New Roman"/>
                    <a:cs typeface="Arial"/>
                  </a:rPr>
                  <a:t>           =</a:t>
                </a:r>
                <a14:m>
                  <m:oMath xmlns:m="http://schemas.openxmlformats.org/officeDocument/2006/math">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30</m:t>
                        </m:r>
                      </m:num>
                      <m:den>
                        <m:r>
                          <a:rPr lang="en-US" sz="2800" i="1">
                            <a:effectLst/>
                            <a:latin typeface="Cambria Math"/>
                            <a:ea typeface="Times New Roman"/>
                            <a:cs typeface="Times New Roman"/>
                          </a:rPr>
                          <m:t>𝜋</m:t>
                        </m:r>
                      </m:den>
                    </m:f>
                  </m:oMath>
                </a14:m>
                <a:r>
                  <a:rPr lang="en-US" sz="2800" dirty="0">
                    <a:effectLst/>
                    <a:latin typeface="Times New Roman"/>
                    <a:ea typeface="Times New Roman"/>
                    <a:cs typeface="Arial"/>
                  </a:rPr>
                  <a:t>  </a:t>
                </a:r>
                <a14:m>
                  <m:oMath xmlns:m="http://schemas.openxmlformats.org/officeDocument/2006/math">
                    <m:rad>
                      <m:radPr>
                        <m:degHide m:val="on"/>
                        <m:ctrlPr>
                          <a:rPr lang="en-US" sz="2800" i="1">
                            <a:effectLst/>
                            <a:latin typeface="Cambria Math"/>
                            <a:ea typeface="Times New Roman"/>
                            <a:cs typeface="Times New Roman"/>
                          </a:rPr>
                        </m:ctrlPr>
                      </m:radPr>
                      <m:deg/>
                      <m:e>
                        <m:f>
                          <m:fPr>
                            <m:ctrlPr>
                              <a:rPr lang="en-US" sz="2800" i="1">
                                <a:effectLst/>
                                <a:latin typeface="Cambria Math"/>
                                <a:ea typeface="Times New Roman"/>
                                <a:cs typeface="Times New Roman"/>
                              </a:rPr>
                            </m:ctrlPr>
                          </m:fPr>
                          <m:num>
                            <m:r>
                              <a:rPr lang="en-US" sz="2800" i="1">
                                <a:effectLst/>
                                <a:latin typeface="Cambria Math"/>
                                <a:ea typeface="Times New Roman"/>
                                <a:cs typeface="Times New Roman"/>
                              </a:rPr>
                              <m:t>2</m:t>
                            </m:r>
                            <m:r>
                              <a:rPr lang="en-US" sz="2800" i="1">
                                <a:effectLst/>
                                <a:latin typeface="Cambria Math"/>
                                <a:ea typeface="Times New Roman"/>
                                <a:cs typeface="Times New Roman"/>
                              </a:rPr>
                              <m:t>(</m:t>
                            </m:r>
                            <m:r>
                              <a:rPr lang="en-US" sz="2800" i="1">
                                <a:effectLst/>
                                <a:latin typeface="Cambria Math"/>
                                <a:ea typeface="Times New Roman"/>
                                <a:cs typeface="Times New Roman"/>
                              </a:rPr>
                              <m:t>9</m:t>
                            </m:r>
                            <m:r>
                              <a:rPr lang="en-US" sz="2800" i="1">
                                <a:effectLst/>
                                <a:latin typeface="Cambria Math"/>
                                <a:ea typeface="Times New Roman"/>
                                <a:cs typeface="Times New Roman"/>
                              </a:rPr>
                              <m:t>.</m:t>
                            </m:r>
                            <m:r>
                              <a:rPr lang="en-US" sz="2800" i="1">
                                <a:effectLst/>
                                <a:latin typeface="Cambria Math"/>
                                <a:ea typeface="Times New Roman"/>
                                <a:cs typeface="Times New Roman"/>
                              </a:rPr>
                              <m:t>8</m:t>
                            </m:r>
                            <m:r>
                              <a:rPr lang="en-US" sz="2800" i="1">
                                <a:effectLst/>
                                <a:latin typeface="Cambria Math"/>
                                <a:ea typeface="Times New Roman"/>
                                <a:cs typeface="Times New Roman"/>
                              </a:rPr>
                              <m:t>)(</m:t>
                            </m:r>
                            <m:r>
                              <a:rPr lang="en-US" sz="2800" i="1">
                                <a:effectLst/>
                                <a:latin typeface="Cambria Math"/>
                                <a:ea typeface="Times New Roman"/>
                                <a:cs typeface="Times New Roman"/>
                              </a:rPr>
                              <m:t>65</m:t>
                            </m:r>
                            <m:r>
                              <a:rPr lang="en-US" sz="2800" i="1">
                                <a:effectLst/>
                                <a:latin typeface="Cambria Math"/>
                                <a:ea typeface="Times New Roman"/>
                                <a:cs typeface="Times New Roman"/>
                              </a:rPr>
                              <m:t>)</m:t>
                            </m:r>
                          </m:num>
                          <m:den>
                            <m:r>
                              <a:rPr lang="en-US" sz="2800" i="1">
                                <a:effectLst/>
                                <a:latin typeface="Cambria Math"/>
                                <a:ea typeface="Times New Roman"/>
                                <a:cs typeface="Times New Roman"/>
                              </a:rPr>
                              <m:t>0</m:t>
                            </m:r>
                            <m:r>
                              <a:rPr lang="en-US" sz="2800" i="1">
                                <a:effectLst/>
                                <a:latin typeface="Cambria Math"/>
                                <a:ea typeface="Times New Roman"/>
                                <a:cs typeface="Times New Roman"/>
                              </a:rPr>
                              <m:t>.</m:t>
                            </m:r>
                            <m:r>
                              <a:rPr lang="en-US" sz="2800" i="1">
                                <a:effectLst/>
                                <a:latin typeface="Cambria Math"/>
                                <a:ea typeface="Times New Roman"/>
                                <a:cs typeface="Times New Roman"/>
                              </a:rPr>
                              <m:t>25</m:t>
                            </m:r>
                          </m:den>
                        </m:f>
                      </m:e>
                    </m:rad>
                  </m:oMath>
                </a14:m>
                <a:r>
                  <a:rPr lang="en-US" sz="2800" dirty="0">
                    <a:effectLst/>
                    <a:latin typeface="Times New Roman"/>
                    <a:ea typeface="Times New Roman"/>
                    <a:cs typeface="Arial"/>
                  </a:rPr>
                  <a:t>   =682.034 rev/min        </a:t>
                </a:r>
                <a:endParaRPr lang="en-US" sz="2800" dirty="0">
                  <a:ea typeface="Times New Roman"/>
                  <a:cs typeface="Arial"/>
                </a:endParaRPr>
              </a:p>
            </p:txBody>
          </p:sp>
        </mc:Choice>
        <mc:Fallback xmlns="">
          <p:sp>
            <p:nvSpPr>
              <p:cNvPr id="2" name="Rectangle 1"/>
              <p:cNvSpPr>
                <a:spLocks noRot="1" noChangeAspect="1" noMove="1" noResize="1" noEditPoints="1" noAdjustHandles="1" noChangeArrowheads="1" noChangeShapeType="1" noTextEdit="1"/>
              </p:cNvSpPr>
              <p:nvPr/>
            </p:nvSpPr>
            <p:spPr>
              <a:xfrm>
                <a:off x="381000" y="609600"/>
                <a:ext cx="8458200" cy="5064848"/>
              </a:xfrm>
              <a:prstGeom prst="rect">
                <a:avLst/>
              </a:prstGeom>
              <a:blipFill rotWithShape="1">
                <a:blip r:embed="rId2"/>
                <a:stretch>
                  <a:fillRect l="-1514" t="-722" r="-6777"/>
                </a:stretch>
              </a:blipFill>
            </p:spPr>
            <p:txBody>
              <a:bodyPr/>
              <a:lstStyle/>
              <a:p>
                <a:r>
                  <a:rPr lang="en-US">
                    <a:noFill/>
                  </a:rPr>
                  <a:t> </a:t>
                </a:r>
              </a:p>
            </p:txBody>
          </p:sp>
        </mc:Fallback>
      </mc:AlternateContent>
    </p:spTree>
    <p:extLst>
      <p:ext uri="{BB962C8B-B14F-4D97-AF65-F5344CB8AC3E}">
        <p14:creationId xmlns:p14="http://schemas.microsoft.com/office/powerpoint/2010/main" val="187297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225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225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225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225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2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2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18" dur="2000"/>
                                        <p:tgtEl>
                                          <p:spTgt spid="2">
                                            <p:txEl>
                                              <p:pRg st="2" end="2"/>
                                            </p:txEl>
                                          </p:spTgt>
                                        </p:tgtEl>
                                      </p:cBhvr>
                                    </p:animEffect>
                                  </p:childTnLst>
                                </p:cTn>
                              </p:par>
                              <p:par>
                                <p:cTn id="19" presetID="2" presetClass="entr" presetSubtype="4" fill="hold"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25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25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33400" y="304800"/>
                <a:ext cx="8077200" cy="4713406"/>
              </a:xfrm>
              <a:prstGeom prst="rect">
                <a:avLst/>
              </a:prstGeom>
            </p:spPr>
            <p:txBody>
              <a:bodyPr wrap="square">
                <a:spAutoFit/>
              </a:bodyPr>
              <a:lstStyle/>
              <a:p>
                <a:pPr algn="just">
                  <a:lnSpc>
                    <a:spcPct val="115000"/>
                  </a:lnSpc>
                </a:pPr>
                <a:r>
                  <a:rPr lang="en-US" sz="2800" b="1" i="1" u="sng" dirty="0">
                    <a:latin typeface="Times New Roman"/>
                    <a:ea typeface="Times New Roman"/>
                    <a:cs typeface="Arial"/>
                  </a:rPr>
                  <a:t>In vertical centrifugal casting</a:t>
                </a:r>
                <a:r>
                  <a:rPr lang="en-US" sz="2800" dirty="0">
                    <a:effectLst/>
                    <a:latin typeface="Times New Roman"/>
                    <a:ea typeface="Times New Roman"/>
                    <a:cs typeface="Arial"/>
                  </a:rPr>
                  <a:t>, the effect of gravity acting on the liquid metal causes the casting wall to be thicker at the base than at the top. The inside profile of the casting wall takes on a parabolic shape. The difference in inside radius between top and bottom is related to speed of rotation as follows:</a:t>
                </a:r>
                <a:endParaRPr lang="en-US" sz="2800" dirty="0">
                  <a:ea typeface="Times New Roman"/>
                  <a:cs typeface="Arial"/>
                </a:endParaRPr>
              </a:p>
              <a:p>
                <a:pPr algn="just">
                  <a:lnSpc>
                    <a:spcPct val="115000"/>
                  </a:lnSpc>
                </a:pPr>
                <a:r>
                  <a:rPr lang="en-US" sz="2800" dirty="0">
                    <a:effectLst/>
                    <a:latin typeface="Times New Roman"/>
                    <a:ea typeface="Times New Roman"/>
                    <a:cs typeface="Arial"/>
                  </a:rPr>
                  <a:t>                                   </a:t>
                </a:r>
                <a:endParaRPr lang="en-US" sz="2800" dirty="0">
                  <a:ea typeface="Times New Roman"/>
                  <a:cs typeface="Arial"/>
                </a:endParaRPr>
              </a:p>
              <a:p>
                <a:pPr algn="just">
                  <a:lnSpc>
                    <a:spcPct val="115000"/>
                  </a:lnSpc>
                </a:pPr>
                <a:r>
                  <a:rPr lang="en-US" sz="2800" dirty="0">
                    <a:effectLst/>
                    <a:latin typeface="Times New Roman"/>
                    <a:ea typeface="Times New Roman"/>
                    <a:cs typeface="Arial"/>
                  </a:rPr>
                  <a:t> </a:t>
                </a:r>
                <a:r>
                  <a:rPr lang="en-US" sz="3200" dirty="0" smtClean="0">
                    <a:effectLst/>
                    <a:latin typeface="Times New Roman"/>
                    <a:ea typeface="Times New Roman"/>
                    <a:cs typeface="Arial"/>
                  </a:rPr>
                  <a:t>                              </a:t>
                </a:r>
                <a:r>
                  <a:rPr lang="en-US" sz="3200" dirty="0">
                    <a:effectLst/>
                    <a:latin typeface="Times New Roman"/>
                    <a:ea typeface="Times New Roman"/>
                    <a:cs typeface="Arial"/>
                  </a:rPr>
                  <a:t>N=</a:t>
                </a:r>
                <a14:m>
                  <m:oMath xmlns:m="http://schemas.openxmlformats.org/officeDocument/2006/math">
                    <m:f>
                      <m:fPr>
                        <m:ctrlPr>
                          <a:rPr lang="en-US" sz="3200" i="1">
                            <a:effectLst/>
                            <a:latin typeface="Cambria Math"/>
                            <a:ea typeface="Times New Roman"/>
                            <a:cs typeface="Times New Roman"/>
                          </a:rPr>
                        </m:ctrlPr>
                      </m:fPr>
                      <m:num>
                        <m:r>
                          <a:rPr lang="en-US" sz="3200" i="1">
                            <a:effectLst/>
                            <a:latin typeface="Cambria Math"/>
                            <a:ea typeface="Times New Roman"/>
                            <a:cs typeface="Times New Roman"/>
                          </a:rPr>
                          <m:t>30</m:t>
                        </m:r>
                      </m:num>
                      <m:den>
                        <m:r>
                          <a:rPr lang="en-US" sz="3200" i="1">
                            <a:effectLst/>
                            <a:latin typeface="Cambria Math"/>
                            <a:ea typeface="Times New Roman"/>
                            <a:cs typeface="Times New Roman"/>
                          </a:rPr>
                          <m:t>𝜋</m:t>
                        </m:r>
                      </m:den>
                    </m:f>
                  </m:oMath>
                </a14:m>
                <a:r>
                  <a:rPr lang="en-US" sz="3200" dirty="0">
                    <a:effectLst/>
                    <a:latin typeface="Times New Roman"/>
                    <a:ea typeface="Times New Roman"/>
                    <a:cs typeface="Arial"/>
                  </a:rPr>
                  <a:t>  </a:t>
                </a:r>
                <a14:m>
                  <m:oMath xmlns:m="http://schemas.openxmlformats.org/officeDocument/2006/math">
                    <m:rad>
                      <m:radPr>
                        <m:degHide m:val="on"/>
                        <m:ctrlPr>
                          <a:rPr lang="en-US" sz="3200" i="1">
                            <a:effectLst/>
                            <a:latin typeface="Cambria Math"/>
                            <a:ea typeface="Times New Roman"/>
                            <a:cs typeface="Times New Roman"/>
                          </a:rPr>
                        </m:ctrlPr>
                      </m:radPr>
                      <m:deg/>
                      <m:e>
                        <m:f>
                          <m:fPr>
                            <m:ctrlPr>
                              <a:rPr lang="en-US" sz="3200" i="1">
                                <a:effectLst/>
                                <a:latin typeface="Cambria Math"/>
                                <a:ea typeface="Times New Roman"/>
                                <a:cs typeface="Times New Roman"/>
                              </a:rPr>
                            </m:ctrlPr>
                          </m:fPr>
                          <m:num>
                            <m:r>
                              <a:rPr lang="en-US" sz="3200" i="1">
                                <a:effectLst/>
                                <a:latin typeface="Cambria Math"/>
                                <a:ea typeface="Times New Roman"/>
                                <a:cs typeface="Times New Roman"/>
                              </a:rPr>
                              <m:t>2</m:t>
                            </m:r>
                            <m:r>
                              <a:rPr lang="en-US" sz="3200" i="1">
                                <a:effectLst/>
                                <a:latin typeface="Cambria Math"/>
                                <a:ea typeface="Times New Roman"/>
                                <a:cs typeface="Times New Roman"/>
                              </a:rPr>
                              <m:t>𝑔𝐿</m:t>
                            </m:r>
                          </m:num>
                          <m:den>
                            <m:sSubSup>
                              <m:sSubSupPr>
                                <m:ctrlPr>
                                  <a:rPr lang="en-US" sz="3200" i="1">
                                    <a:effectLst/>
                                    <a:latin typeface="Cambria Math"/>
                                    <a:ea typeface="Times New Roman"/>
                                    <a:cs typeface="Times New Roman"/>
                                  </a:rPr>
                                </m:ctrlPr>
                              </m:sSubSupPr>
                              <m:e>
                                <m:r>
                                  <a:rPr lang="en-US" sz="3200" i="1">
                                    <a:effectLst/>
                                    <a:latin typeface="Cambria Math"/>
                                    <a:ea typeface="Times New Roman"/>
                                    <a:cs typeface="Times New Roman"/>
                                  </a:rPr>
                                  <m:t>𝑅</m:t>
                                </m:r>
                              </m:e>
                              <m:sub>
                                <m:r>
                                  <a:rPr lang="en-US" sz="3200" i="1">
                                    <a:effectLst/>
                                    <a:latin typeface="Cambria Math"/>
                                    <a:ea typeface="Times New Roman"/>
                                    <a:cs typeface="Times New Roman"/>
                                  </a:rPr>
                                  <m:t>𝑡</m:t>
                                </m:r>
                              </m:sub>
                              <m:sup>
                                <m:r>
                                  <a:rPr lang="en-US" sz="3200" i="1">
                                    <a:effectLst/>
                                    <a:latin typeface="Cambria Math"/>
                                    <a:ea typeface="Times New Roman"/>
                                    <a:cs typeface="Times New Roman"/>
                                  </a:rPr>
                                  <m:t>2</m:t>
                                </m:r>
                              </m:sup>
                            </m:sSubSup>
                            <m:r>
                              <a:rPr lang="en-US" sz="3200" i="1">
                                <a:effectLst/>
                                <a:latin typeface="Cambria Math"/>
                                <a:ea typeface="Times New Roman"/>
                                <a:cs typeface="Times New Roman"/>
                              </a:rPr>
                              <m:t>−</m:t>
                            </m:r>
                            <m:sSubSup>
                              <m:sSubSupPr>
                                <m:ctrlPr>
                                  <a:rPr lang="en-US" sz="3200" i="1">
                                    <a:effectLst/>
                                    <a:latin typeface="Cambria Math"/>
                                    <a:ea typeface="Times New Roman"/>
                                    <a:cs typeface="Times New Roman"/>
                                  </a:rPr>
                                </m:ctrlPr>
                              </m:sSubSupPr>
                              <m:e>
                                <m:r>
                                  <a:rPr lang="en-US" sz="3200" i="1">
                                    <a:effectLst/>
                                    <a:latin typeface="Cambria Math"/>
                                    <a:ea typeface="Times New Roman"/>
                                    <a:cs typeface="Times New Roman"/>
                                  </a:rPr>
                                  <m:t>𝑅</m:t>
                                </m:r>
                              </m:e>
                              <m:sub>
                                <m:r>
                                  <a:rPr lang="en-US" sz="3200" i="1">
                                    <a:effectLst/>
                                    <a:latin typeface="Cambria Math"/>
                                    <a:ea typeface="Times New Roman"/>
                                    <a:cs typeface="Times New Roman"/>
                                  </a:rPr>
                                  <m:t>𝑏</m:t>
                                </m:r>
                              </m:sub>
                              <m:sup>
                                <m:r>
                                  <a:rPr lang="en-US" sz="3200" i="1">
                                    <a:effectLst/>
                                    <a:latin typeface="Cambria Math"/>
                                    <a:ea typeface="Times New Roman"/>
                                    <a:cs typeface="Times New Roman"/>
                                  </a:rPr>
                                  <m:t>2</m:t>
                                </m:r>
                              </m:sup>
                            </m:sSubSup>
                          </m:den>
                        </m:f>
                      </m:e>
                    </m:rad>
                  </m:oMath>
                </a14:m>
                <a:r>
                  <a:rPr lang="en-US" sz="3200" dirty="0">
                    <a:effectLst/>
                    <a:latin typeface="Times New Roman"/>
                    <a:ea typeface="Times New Roman"/>
                    <a:cs typeface="Arial"/>
                  </a:rPr>
                  <a:t> </a:t>
                </a:r>
                <a:endParaRPr lang="en-US" sz="3200" dirty="0">
                  <a:ea typeface="Times New Roman"/>
                  <a:cs typeface="Arial"/>
                </a:endParaRPr>
              </a:p>
            </p:txBody>
          </p:sp>
        </mc:Choice>
        <mc:Fallback xmlns="">
          <p:sp>
            <p:nvSpPr>
              <p:cNvPr id="2" name="Rectangle 1"/>
              <p:cNvSpPr>
                <a:spLocks noRot="1" noChangeAspect="1" noMove="1" noResize="1" noEditPoints="1" noAdjustHandles="1" noChangeArrowheads="1" noChangeShapeType="1" noTextEdit="1"/>
              </p:cNvSpPr>
              <p:nvPr/>
            </p:nvSpPr>
            <p:spPr>
              <a:xfrm>
                <a:off x="533400" y="304800"/>
                <a:ext cx="8077200" cy="4713406"/>
              </a:xfrm>
              <a:prstGeom prst="rect">
                <a:avLst/>
              </a:prstGeom>
              <a:blipFill rotWithShape="1">
                <a:blip r:embed="rId2"/>
                <a:stretch>
                  <a:fillRect l="-1585" t="-776" r="-1509"/>
                </a:stretch>
              </a:blipFill>
            </p:spPr>
            <p:txBody>
              <a:bodyPr/>
              <a:lstStyle/>
              <a:p>
                <a:r>
                  <a:rPr lang="en-US">
                    <a:noFill/>
                  </a:rPr>
                  <a:t> </a:t>
                </a:r>
              </a:p>
            </p:txBody>
          </p:sp>
        </mc:Fallback>
      </mc:AlternateContent>
    </p:spTree>
    <p:extLst>
      <p:ext uri="{BB962C8B-B14F-4D97-AF65-F5344CB8AC3E}">
        <p14:creationId xmlns:p14="http://schemas.microsoft.com/office/powerpoint/2010/main" val="277876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4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4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75169"/>
            <a:ext cx="8534400" cy="5189113"/>
          </a:xfrm>
          <a:prstGeom prst="rect">
            <a:avLst/>
          </a:prstGeom>
        </p:spPr>
        <p:txBody>
          <a:bodyPr wrap="square">
            <a:spAutoFit/>
          </a:bodyPr>
          <a:lstStyle/>
          <a:p>
            <a:pPr algn="just">
              <a:lnSpc>
                <a:spcPct val="115000"/>
              </a:lnSpc>
            </a:pPr>
            <a:r>
              <a:rPr lang="en-US" sz="2400" dirty="0">
                <a:latin typeface="Times New Roman"/>
                <a:ea typeface="Times New Roman"/>
                <a:cs typeface="Arial"/>
              </a:rPr>
              <a:t>where </a:t>
            </a:r>
            <a:r>
              <a:rPr lang="en-US" sz="2400" b="1" i="1" dirty="0">
                <a:latin typeface="Times New Roman"/>
                <a:ea typeface="Times New Roman"/>
                <a:cs typeface="Arial"/>
              </a:rPr>
              <a:t>L</a:t>
            </a:r>
            <a:r>
              <a:rPr lang="en-US" sz="2400" dirty="0">
                <a:latin typeface="Times New Roman"/>
                <a:ea typeface="Times New Roman"/>
                <a:cs typeface="Arial"/>
              </a:rPr>
              <a:t>= vertical length of the casting, m (</a:t>
            </a:r>
            <a:r>
              <a:rPr lang="en-US" sz="2400" dirty="0" err="1">
                <a:latin typeface="Times New Roman"/>
                <a:ea typeface="Times New Roman"/>
                <a:cs typeface="Arial"/>
              </a:rPr>
              <a:t>ft</a:t>
            </a:r>
            <a:r>
              <a:rPr lang="en-US" sz="2400" dirty="0">
                <a:latin typeface="Times New Roman"/>
                <a:ea typeface="Times New Roman"/>
                <a:cs typeface="Arial"/>
              </a:rPr>
              <a:t>); </a:t>
            </a:r>
            <a:r>
              <a:rPr lang="en-US" sz="2400" b="1" i="1" dirty="0" err="1">
                <a:latin typeface="Times New Roman"/>
                <a:ea typeface="Times New Roman"/>
                <a:cs typeface="Arial"/>
              </a:rPr>
              <a:t>R</a:t>
            </a:r>
            <a:r>
              <a:rPr lang="en-US" sz="2400" i="1" baseline="-25000" dirty="0" err="1">
                <a:latin typeface="Times New Roman"/>
                <a:ea typeface="Times New Roman"/>
                <a:cs typeface="Arial"/>
              </a:rPr>
              <a:t>t</a:t>
            </a:r>
            <a:r>
              <a:rPr lang="en-US" sz="2400" dirty="0">
                <a:latin typeface="Times New Roman"/>
                <a:ea typeface="Times New Roman"/>
                <a:cs typeface="Arial"/>
              </a:rPr>
              <a:t> = inside radius at the top of the casting, m (</a:t>
            </a:r>
            <a:r>
              <a:rPr lang="en-US" sz="2400" dirty="0" err="1">
                <a:latin typeface="Times New Roman"/>
                <a:ea typeface="Times New Roman"/>
                <a:cs typeface="Arial"/>
              </a:rPr>
              <a:t>ft</a:t>
            </a:r>
            <a:r>
              <a:rPr lang="en-US" sz="2400" dirty="0">
                <a:latin typeface="Times New Roman"/>
                <a:ea typeface="Times New Roman"/>
                <a:cs typeface="Arial"/>
              </a:rPr>
              <a:t>); and </a:t>
            </a:r>
            <a:r>
              <a:rPr lang="en-US" sz="2400" b="1" i="1" dirty="0" err="1">
                <a:latin typeface="Times New Roman"/>
                <a:ea typeface="Times New Roman"/>
                <a:cs typeface="Arial"/>
              </a:rPr>
              <a:t>R</a:t>
            </a:r>
            <a:r>
              <a:rPr lang="en-US" sz="2400" b="1" i="1" baseline="-25000" dirty="0" err="1">
                <a:latin typeface="Times New Roman"/>
                <a:ea typeface="Times New Roman"/>
                <a:cs typeface="Arial"/>
              </a:rPr>
              <a:t>b</a:t>
            </a:r>
            <a:r>
              <a:rPr lang="en-US" sz="2400" dirty="0">
                <a:latin typeface="Times New Roman"/>
                <a:ea typeface="Times New Roman"/>
                <a:cs typeface="Arial"/>
              </a:rPr>
              <a:t>= inside radius at the bottom of the casting, m (</a:t>
            </a:r>
            <a:r>
              <a:rPr lang="en-US" sz="2400" dirty="0" err="1">
                <a:latin typeface="Times New Roman"/>
                <a:ea typeface="Times New Roman"/>
                <a:cs typeface="Arial"/>
              </a:rPr>
              <a:t>ft</a:t>
            </a:r>
            <a:r>
              <a:rPr lang="en-US" sz="2400" dirty="0">
                <a:latin typeface="Times New Roman"/>
                <a:ea typeface="Times New Roman"/>
                <a:cs typeface="Arial"/>
              </a:rPr>
              <a:t>).This Equation can be used to determine the required rotational speed for vertical centrifugal casting, given specifications on the inside radii at top and bottom. One can see from the formula that for </a:t>
            </a:r>
            <a:r>
              <a:rPr lang="en-US" sz="2400" b="1" i="1" dirty="0" err="1">
                <a:latin typeface="Times New Roman"/>
                <a:ea typeface="Times New Roman"/>
                <a:cs typeface="Arial"/>
              </a:rPr>
              <a:t>R</a:t>
            </a:r>
            <a:r>
              <a:rPr lang="en-US" sz="2400" b="1" i="1" baseline="-25000" dirty="0" err="1">
                <a:latin typeface="Times New Roman"/>
                <a:ea typeface="Times New Roman"/>
                <a:cs typeface="Arial"/>
              </a:rPr>
              <a:t>t</a:t>
            </a:r>
            <a:r>
              <a:rPr lang="en-US" sz="2400" dirty="0">
                <a:latin typeface="Times New Roman"/>
                <a:ea typeface="Times New Roman"/>
                <a:cs typeface="Arial"/>
              </a:rPr>
              <a:t> to equal </a:t>
            </a:r>
            <a:r>
              <a:rPr lang="en-US" sz="2400" b="1" i="1" dirty="0" err="1">
                <a:latin typeface="Times New Roman"/>
                <a:ea typeface="Times New Roman"/>
                <a:cs typeface="Arial"/>
              </a:rPr>
              <a:t>R</a:t>
            </a:r>
            <a:r>
              <a:rPr lang="en-US" sz="2400" b="1" i="1" baseline="-25000" dirty="0" err="1">
                <a:latin typeface="Times New Roman"/>
                <a:ea typeface="Times New Roman"/>
                <a:cs typeface="Arial"/>
              </a:rPr>
              <a:t>b</a:t>
            </a:r>
            <a:r>
              <a:rPr lang="en-US" sz="2400" dirty="0">
                <a:latin typeface="Times New Roman"/>
                <a:ea typeface="Times New Roman"/>
                <a:cs typeface="Arial"/>
              </a:rPr>
              <a:t> , the speed of rotation </a:t>
            </a:r>
            <a:r>
              <a:rPr lang="en-US" sz="2400" b="1" i="1" dirty="0">
                <a:latin typeface="Times New Roman"/>
                <a:ea typeface="Times New Roman"/>
                <a:cs typeface="Arial"/>
              </a:rPr>
              <a:t>N</a:t>
            </a:r>
            <a:r>
              <a:rPr lang="en-US" sz="2400" dirty="0">
                <a:latin typeface="Times New Roman"/>
                <a:ea typeface="Times New Roman"/>
                <a:cs typeface="Arial"/>
              </a:rPr>
              <a:t> would have to be infinite, which is impossible of course. As a practical matter, part lengths made by vertical centrifugal casting are usually no more than about </a:t>
            </a:r>
            <a:r>
              <a:rPr lang="en-US" sz="2400" b="1" dirty="0">
                <a:latin typeface="Times New Roman"/>
                <a:ea typeface="Times New Roman"/>
                <a:cs typeface="Arial"/>
              </a:rPr>
              <a:t>twice their diameters</a:t>
            </a:r>
            <a:r>
              <a:rPr lang="en-US" sz="2400" dirty="0">
                <a:latin typeface="Times New Roman"/>
                <a:ea typeface="Times New Roman"/>
                <a:cs typeface="Arial"/>
              </a:rPr>
              <a:t>. This is quite satisfactory for bushings and other parts that have large diameters relatively to their lengths, especially if machining will be used to accurately size the inside diameter.</a:t>
            </a:r>
            <a:endParaRPr lang="en-US" sz="2400" dirty="0">
              <a:ea typeface="Times New Roman"/>
              <a:cs typeface="Arial"/>
            </a:endParaRPr>
          </a:p>
        </p:txBody>
      </p:sp>
    </p:spTree>
    <p:extLst>
      <p:ext uri="{BB962C8B-B14F-4D97-AF65-F5344CB8AC3E}">
        <p14:creationId xmlns:p14="http://schemas.microsoft.com/office/powerpoint/2010/main" val="11506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8305800" cy="4524315"/>
          </a:xfrm>
          <a:prstGeom prst="rect">
            <a:avLst/>
          </a:prstGeom>
        </p:spPr>
        <p:txBody>
          <a:bodyPr wrap="square">
            <a:spAutoFit/>
          </a:bodyPr>
          <a:lstStyle/>
          <a:p>
            <a:r>
              <a:rPr lang="en-US" sz="3200" dirty="0">
                <a:latin typeface="Times New Roman"/>
                <a:ea typeface="Times New Roman"/>
              </a:rPr>
              <a:t> Castings made by true centrifugal casting are characterized by </a:t>
            </a:r>
            <a:r>
              <a:rPr lang="en-US" sz="3200" u="sng" dirty="0">
                <a:latin typeface="Times New Roman"/>
                <a:ea typeface="Times New Roman"/>
              </a:rPr>
              <a:t>high density</a:t>
            </a:r>
            <a:r>
              <a:rPr lang="en-US" sz="3200" dirty="0">
                <a:latin typeface="Times New Roman"/>
                <a:ea typeface="Times New Roman"/>
              </a:rPr>
              <a:t>, especially in the outer regions of the part where </a:t>
            </a:r>
            <a:r>
              <a:rPr lang="en-US" sz="3200" b="1" i="1" dirty="0">
                <a:latin typeface="Times New Roman"/>
                <a:ea typeface="Times New Roman"/>
              </a:rPr>
              <a:t>F</a:t>
            </a:r>
            <a:r>
              <a:rPr lang="en-US" sz="3200" dirty="0">
                <a:latin typeface="Times New Roman"/>
                <a:ea typeface="Times New Roman"/>
              </a:rPr>
              <a:t> is greatest. </a:t>
            </a:r>
            <a:r>
              <a:rPr lang="en-US" sz="3200" u="sng" dirty="0">
                <a:latin typeface="Times New Roman"/>
                <a:ea typeface="Times New Roman"/>
              </a:rPr>
              <a:t>Solidification shrinkage at the exterior of the cast tube is not a factor</a:t>
            </a:r>
            <a:r>
              <a:rPr lang="en-US" sz="3200" dirty="0">
                <a:latin typeface="Times New Roman"/>
                <a:ea typeface="Times New Roman"/>
              </a:rPr>
              <a:t>, because the centrifugal force continually reallocates molten metal toward the mold wall during freezing. </a:t>
            </a:r>
            <a:r>
              <a:rPr lang="en-US" sz="3200" u="sng" dirty="0">
                <a:latin typeface="Times New Roman"/>
                <a:ea typeface="Times New Roman"/>
              </a:rPr>
              <a:t>Any impurities in the casting tend to be on the inner wall and can be removed by machining if necessary</a:t>
            </a:r>
            <a:endParaRPr lang="en-US" sz="3200" dirty="0"/>
          </a:p>
        </p:txBody>
      </p:sp>
    </p:spTree>
    <p:extLst>
      <p:ext uri="{BB962C8B-B14F-4D97-AF65-F5344CB8AC3E}">
        <p14:creationId xmlns:p14="http://schemas.microsoft.com/office/powerpoint/2010/main" val="179143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375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375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375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37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81000"/>
            <a:ext cx="8839200" cy="2667000"/>
          </a:xfrm>
        </p:spPr>
        <p:txBody>
          <a:bodyPr>
            <a:noAutofit/>
          </a:bodyPr>
          <a:lstStyle/>
          <a:p>
            <a:pPr algn="l">
              <a:lnSpc>
                <a:spcPct val="115000"/>
              </a:lnSpc>
              <a:spcAft>
                <a:spcPts val="1000"/>
              </a:spcAft>
            </a:pPr>
            <a:r>
              <a:rPr lang="en-US" sz="2800" b="1" u="sng" dirty="0">
                <a:latin typeface="Times New Roman"/>
                <a:ea typeface="Times New Roman"/>
                <a:cs typeface="Arial"/>
              </a:rPr>
              <a:t>Advantages </a:t>
            </a:r>
            <a:r>
              <a:rPr lang="en-US" sz="2800" dirty="0">
                <a:ea typeface="Times New Roman"/>
                <a:cs typeface="Arial"/>
              </a:rPr>
              <a:t/>
            </a:r>
            <a:br>
              <a:rPr lang="en-US" sz="2800" dirty="0">
                <a:ea typeface="Times New Roman"/>
                <a:cs typeface="Arial"/>
              </a:rPr>
            </a:br>
            <a:r>
              <a:rPr lang="en-US" sz="2800" dirty="0" smtClean="0">
                <a:ea typeface="Times New Roman"/>
                <a:cs typeface="Arial"/>
              </a:rPr>
              <a:t>- -</a:t>
            </a:r>
            <a:r>
              <a:rPr lang="en-US" sz="2800" dirty="0">
                <a:ea typeface="Times New Roman"/>
                <a:cs typeface="Arial"/>
              </a:rPr>
              <a:t> </a:t>
            </a:r>
            <a:r>
              <a:rPr lang="en-US" sz="2800" dirty="0" smtClean="0">
                <a:latin typeface="Times New Roman"/>
                <a:ea typeface="Times New Roman"/>
                <a:cs typeface="Arial"/>
              </a:rPr>
              <a:t>Formation </a:t>
            </a:r>
            <a:r>
              <a:rPr lang="en-US" sz="2800" dirty="0">
                <a:latin typeface="Times New Roman"/>
                <a:ea typeface="Times New Roman"/>
                <a:cs typeface="Arial"/>
              </a:rPr>
              <a:t>of hollow interiors in cylinders without cores </a:t>
            </a:r>
            <a:r>
              <a:rPr lang="en-US" sz="2800" dirty="0">
                <a:ea typeface="Times New Roman"/>
                <a:cs typeface="Arial"/>
              </a:rPr>
              <a:t/>
            </a:r>
            <a:br>
              <a:rPr lang="en-US" sz="2800" dirty="0">
                <a:ea typeface="Times New Roman"/>
                <a:cs typeface="Arial"/>
              </a:rPr>
            </a:br>
            <a:r>
              <a:rPr lang="en-US" sz="2800" dirty="0" smtClean="0">
                <a:ea typeface="Times New Roman"/>
                <a:cs typeface="Arial"/>
              </a:rPr>
              <a:t>- - </a:t>
            </a:r>
            <a:r>
              <a:rPr lang="en-US" sz="2800" dirty="0" smtClean="0">
                <a:latin typeface="Times New Roman"/>
                <a:ea typeface="Times New Roman"/>
                <a:cs typeface="Arial"/>
              </a:rPr>
              <a:t>Less </a:t>
            </a:r>
            <a:r>
              <a:rPr lang="en-US" sz="2800" dirty="0">
                <a:latin typeface="Times New Roman"/>
                <a:ea typeface="Times New Roman"/>
                <a:cs typeface="Arial"/>
              </a:rPr>
              <a:t>material required </a:t>
            </a:r>
            <a:r>
              <a:rPr lang="en-US" sz="2800">
                <a:latin typeface="Times New Roman"/>
                <a:ea typeface="Times New Roman"/>
                <a:cs typeface="Arial"/>
              </a:rPr>
              <a:t>for </a:t>
            </a:r>
            <a:r>
              <a:rPr lang="en-US" sz="2800" smtClean="0">
                <a:latin typeface="Times New Roman"/>
                <a:ea typeface="Times New Roman"/>
                <a:cs typeface="Arial"/>
              </a:rPr>
              <a:t>gate</a:t>
            </a:r>
            <a:r>
              <a:rPr lang="en-US" sz="2800" dirty="0" smtClean="0">
                <a:ea typeface="Times New Roman"/>
                <a:cs typeface="Arial"/>
              </a:rPr>
              <a:t/>
            </a:r>
            <a:br>
              <a:rPr lang="en-US" sz="2800" dirty="0" smtClean="0">
                <a:ea typeface="Times New Roman"/>
                <a:cs typeface="Arial"/>
              </a:rPr>
            </a:br>
            <a:r>
              <a:rPr lang="en-US" sz="2800" dirty="0">
                <a:ea typeface="Times New Roman"/>
                <a:cs typeface="Arial"/>
              </a:rPr>
              <a:t>-</a:t>
            </a:r>
            <a:r>
              <a:rPr lang="en-US" sz="2800" dirty="0" smtClean="0">
                <a:ea typeface="Times New Roman"/>
                <a:cs typeface="Arial"/>
              </a:rPr>
              <a:t> - </a:t>
            </a:r>
            <a:r>
              <a:rPr lang="en-US" sz="2800" dirty="0" smtClean="0">
                <a:latin typeface="Times New Roman"/>
                <a:ea typeface="Times New Roman"/>
                <a:cs typeface="Arial"/>
              </a:rPr>
              <a:t>Fine </a:t>
            </a:r>
            <a:r>
              <a:rPr lang="en-US" sz="2800" dirty="0">
                <a:latin typeface="Times New Roman"/>
                <a:ea typeface="Times New Roman"/>
                <a:cs typeface="Arial"/>
              </a:rPr>
              <a:t>grained structure at the outer surface of the </a:t>
            </a:r>
            <a:r>
              <a:rPr lang="en-US" sz="2800" smtClean="0">
                <a:latin typeface="Times New Roman"/>
                <a:ea typeface="Times New Roman"/>
                <a:cs typeface="Arial"/>
              </a:rPr>
              <a:t>casting               - - </a:t>
            </a:r>
            <a:r>
              <a:rPr lang="en-US" sz="2800" dirty="0" smtClean="0">
                <a:latin typeface="Times New Roman"/>
                <a:ea typeface="Times New Roman"/>
                <a:cs typeface="Arial"/>
              </a:rPr>
              <a:t>free </a:t>
            </a:r>
            <a:r>
              <a:rPr lang="en-US" sz="2800" dirty="0">
                <a:latin typeface="Times New Roman"/>
                <a:ea typeface="Times New Roman"/>
                <a:cs typeface="Arial"/>
              </a:rPr>
              <a:t>of gas and shrinkage cavities and porosity </a:t>
            </a:r>
            <a:r>
              <a:rPr lang="en-US" sz="2800" dirty="0">
                <a:ea typeface="Times New Roman"/>
                <a:cs typeface="Arial"/>
              </a:rPr>
              <a:t/>
            </a:r>
            <a:br>
              <a:rPr lang="en-US" sz="2800" dirty="0">
                <a:ea typeface="Times New Roman"/>
                <a:cs typeface="Arial"/>
              </a:rPr>
            </a:br>
            <a:endParaRPr lang="en-US" sz="2800" dirty="0"/>
          </a:p>
        </p:txBody>
      </p:sp>
      <p:sp>
        <p:nvSpPr>
          <p:cNvPr id="3" name="Subtitle 2"/>
          <p:cNvSpPr>
            <a:spLocks noGrp="1"/>
          </p:cNvSpPr>
          <p:nvPr>
            <p:ph type="subTitle" idx="1"/>
          </p:nvPr>
        </p:nvSpPr>
        <p:spPr>
          <a:xfrm>
            <a:off x="228600" y="3276600"/>
            <a:ext cx="8382000" cy="3581400"/>
          </a:xfrm>
        </p:spPr>
        <p:txBody>
          <a:bodyPr>
            <a:noAutofit/>
          </a:bodyPr>
          <a:lstStyle/>
          <a:p>
            <a:pPr algn="l">
              <a:lnSpc>
                <a:spcPct val="115000"/>
              </a:lnSpc>
              <a:spcAft>
                <a:spcPts val="1000"/>
              </a:spcAft>
            </a:pPr>
            <a:r>
              <a:rPr lang="en-US" sz="2800" b="1" u="sng" dirty="0">
                <a:solidFill>
                  <a:schemeClr val="tx1"/>
                </a:solidFill>
                <a:latin typeface="Times New Roman"/>
                <a:ea typeface="Times New Roman"/>
                <a:cs typeface="Arial"/>
              </a:rPr>
              <a:t>Disadvantages</a:t>
            </a:r>
            <a:r>
              <a:rPr lang="en-US" sz="2800" b="1" u="sng" dirty="0">
                <a:latin typeface="Times New Roman"/>
                <a:ea typeface="Times New Roman"/>
                <a:cs typeface="Arial"/>
              </a:rPr>
              <a:t> </a:t>
            </a:r>
            <a:endParaRPr lang="en-US" sz="2800" dirty="0">
              <a:ea typeface="Times New Roman"/>
              <a:cs typeface="Arial"/>
            </a:endParaRPr>
          </a:p>
          <a:p>
            <a:pPr marL="342900" lvl="0" indent="-342900" algn="l">
              <a:lnSpc>
                <a:spcPct val="115000"/>
              </a:lnSpc>
              <a:spcAft>
                <a:spcPts val="1000"/>
              </a:spcAft>
              <a:buSzPts val="1000"/>
              <a:buFont typeface="Symbol"/>
              <a:buChar char=""/>
              <a:tabLst>
                <a:tab pos="457200" algn="l"/>
              </a:tabLst>
            </a:pPr>
            <a:r>
              <a:rPr lang="en-US" sz="2800" dirty="0">
                <a:solidFill>
                  <a:schemeClr val="tx1"/>
                </a:solidFill>
                <a:latin typeface="Times New Roman"/>
                <a:ea typeface="Times New Roman"/>
                <a:cs typeface="Arial"/>
              </a:rPr>
              <a:t>More segregation of alloy component during pouring under the forces of rotation </a:t>
            </a:r>
            <a:endParaRPr lang="en-US" sz="2800" dirty="0">
              <a:solidFill>
                <a:schemeClr val="tx1"/>
              </a:solidFill>
              <a:ea typeface="Times New Roman"/>
              <a:cs typeface="Arial"/>
            </a:endParaRPr>
          </a:p>
          <a:p>
            <a:pPr marL="342900" lvl="0" indent="-342900" algn="l">
              <a:lnSpc>
                <a:spcPct val="115000"/>
              </a:lnSpc>
              <a:spcAft>
                <a:spcPts val="1000"/>
              </a:spcAft>
              <a:buSzPts val="1000"/>
              <a:buFont typeface="Symbol"/>
              <a:buChar char=""/>
              <a:tabLst>
                <a:tab pos="457200" algn="l"/>
              </a:tabLst>
            </a:pPr>
            <a:r>
              <a:rPr lang="en-US" sz="2800" dirty="0">
                <a:solidFill>
                  <a:schemeClr val="tx1"/>
                </a:solidFill>
                <a:latin typeface="Times New Roman"/>
                <a:ea typeface="Times New Roman"/>
                <a:cs typeface="Arial"/>
              </a:rPr>
              <a:t>Contamination of internal surface of castings with non-metallic inclusions </a:t>
            </a:r>
            <a:endParaRPr lang="en-US" sz="2800" dirty="0">
              <a:solidFill>
                <a:schemeClr val="tx1"/>
              </a:solidFill>
              <a:ea typeface="Times New Roman"/>
              <a:cs typeface="Arial"/>
            </a:endParaRPr>
          </a:p>
          <a:p>
            <a:pPr marL="342900" lvl="0" indent="-342900" algn="l">
              <a:lnSpc>
                <a:spcPct val="115000"/>
              </a:lnSpc>
              <a:spcAft>
                <a:spcPts val="1000"/>
              </a:spcAft>
              <a:buSzPts val="1000"/>
              <a:buFont typeface="Symbol"/>
              <a:buChar char=""/>
              <a:tabLst>
                <a:tab pos="457200" algn="l"/>
              </a:tabLst>
            </a:pPr>
            <a:r>
              <a:rPr lang="en-US" sz="2800" dirty="0">
                <a:solidFill>
                  <a:schemeClr val="tx1"/>
                </a:solidFill>
                <a:latin typeface="Times New Roman"/>
                <a:ea typeface="Times New Roman"/>
                <a:cs typeface="Arial"/>
              </a:rPr>
              <a:t>Inaccurate internal diameter </a:t>
            </a:r>
            <a:endParaRPr lang="en-US" sz="2800" dirty="0">
              <a:solidFill>
                <a:schemeClr val="tx1"/>
              </a:solidFill>
              <a:ea typeface="Times New Roman"/>
              <a:cs typeface="Arial"/>
            </a:endParaRPr>
          </a:p>
          <a:p>
            <a:endParaRPr lang="en-US" sz="2800" dirty="0"/>
          </a:p>
        </p:txBody>
      </p:sp>
    </p:spTree>
    <p:extLst>
      <p:ext uri="{BB962C8B-B14F-4D97-AF65-F5344CB8AC3E}">
        <p14:creationId xmlns:p14="http://schemas.microsoft.com/office/powerpoint/2010/main" val="175664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4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4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6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6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28600"/>
            <a:ext cx="4188198" cy="369332"/>
          </a:xfrm>
          <a:prstGeom prst="rect">
            <a:avLst/>
          </a:prstGeom>
        </p:spPr>
        <p:txBody>
          <a:bodyPr wrap="none">
            <a:spAutoFit/>
          </a:bodyPr>
          <a:lstStyle/>
          <a:p>
            <a:pPr>
              <a:spcBef>
                <a:spcPts val="1200"/>
              </a:spcBef>
              <a:spcAft>
                <a:spcPts val="0"/>
              </a:spcAft>
            </a:pPr>
            <a:r>
              <a:rPr lang="en-US" b="1" u="sng" dirty="0">
                <a:latin typeface="Times New Roman"/>
                <a:ea typeface="Times New Roman"/>
                <a:cs typeface="Times New Roman"/>
              </a:rPr>
              <a:t>Sequence of Producing V-Process Molds </a:t>
            </a:r>
            <a:endParaRPr lang="en-US" sz="1100" dirty="0">
              <a:effectLst/>
              <a:latin typeface="Arial"/>
              <a:ea typeface="Times New Roman"/>
            </a:endParaRPr>
          </a:p>
        </p:txBody>
      </p:sp>
      <p:sp>
        <p:nvSpPr>
          <p:cNvPr id="3" name="Rectangle 2"/>
          <p:cNvSpPr/>
          <p:nvPr/>
        </p:nvSpPr>
        <p:spPr>
          <a:xfrm>
            <a:off x="493899" y="1295400"/>
            <a:ext cx="3620901" cy="3883948"/>
          </a:xfrm>
          <a:prstGeom prst="rect">
            <a:avLst/>
          </a:prstGeom>
        </p:spPr>
        <p:txBody>
          <a:bodyPr wrap="square">
            <a:spAutoFit/>
          </a:bodyPr>
          <a:lstStyle/>
          <a:p>
            <a:pPr marL="342900" lvl="0" indent="-342900" algn="just">
              <a:lnSpc>
                <a:spcPct val="115000"/>
              </a:lnSpc>
              <a:spcBef>
                <a:spcPts val="1200"/>
              </a:spcBef>
              <a:buSzPts val="1000"/>
              <a:buFont typeface="Symbol"/>
              <a:buChar char=""/>
              <a:tabLst>
                <a:tab pos="457200" algn="l"/>
              </a:tabLst>
            </a:pPr>
            <a:r>
              <a:rPr lang="en-US" dirty="0">
                <a:latin typeface="Times New Roman"/>
                <a:ea typeface="Times New Roman"/>
                <a:cs typeface="Arial"/>
              </a:rPr>
              <a:t>The Pattern is set on the Pattern Plate of Pattern Box. The Pattern as well as the Pattern Plate has Numerous Small Holes. These Holes Help the Plastic Film to Adhere Closely on Pattern When Vacuum is Applied</a:t>
            </a:r>
            <a:r>
              <a:rPr lang="en-US" dirty="0" smtClean="0">
                <a:latin typeface="Times New Roman"/>
                <a:ea typeface="Times New Roman"/>
                <a:cs typeface="Arial"/>
              </a:rPr>
              <a:t>.</a:t>
            </a:r>
          </a:p>
          <a:p>
            <a:pPr marL="342900" lvl="0" indent="-342900" algn="just">
              <a:lnSpc>
                <a:spcPct val="115000"/>
              </a:lnSpc>
              <a:spcBef>
                <a:spcPts val="1200"/>
              </a:spcBef>
              <a:buSzPts val="1000"/>
              <a:buFont typeface="Symbol"/>
              <a:buChar char=""/>
              <a:tabLst>
                <a:tab pos="457200" algn="l"/>
              </a:tabLst>
            </a:pPr>
            <a:endParaRPr lang="en-US" dirty="0">
              <a:latin typeface="Times New Roman"/>
              <a:ea typeface="Times New Roman"/>
              <a:cs typeface="Arial"/>
            </a:endParaRPr>
          </a:p>
          <a:p>
            <a:pPr marL="342900" lvl="0" indent="-342900" algn="just">
              <a:lnSpc>
                <a:spcPct val="115000"/>
              </a:lnSpc>
              <a:spcBef>
                <a:spcPts val="1200"/>
              </a:spcBef>
              <a:buSzPts val="1000"/>
              <a:buFont typeface="Symbol"/>
              <a:buChar char=""/>
              <a:tabLst>
                <a:tab pos="457200" algn="l"/>
              </a:tabLst>
            </a:pPr>
            <a:endParaRPr lang="en-US" dirty="0" smtClean="0">
              <a:latin typeface="Times New Roman"/>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dirty="0" smtClean="0">
                <a:latin typeface="Times New Roman"/>
                <a:ea typeface="Times New Roman"/>
                <a:cs typeface="Arial"/>
              </a:rPr>
              <a:t>A </a:t>
            </a:r>
            <a:r>
              <a:rPr lang="en-US" dirty="0">
                <a:latin typeface="Times New Roman"/>
                <a:ea typeface="Times New Roman"/>
                <a:cs typeface="Arial"/>
              </a:rPr>
              <a:t>Heater is used to Soften the Plastic Film </a:t>
            </a:r>
            <a:endParaRPr lang="en-US" sz="1600" dirty="0">
              <a:ea typeface="Times New Roman"/>
              <a:cs typeface="Aria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20925"/>
          <a:stretch/>
        </p:blipFill>
        <p:spPr bwMode="auto">
          <a:xfrm>
            <a:off x="4495800" y="597932"/>
            <a:ext cx="4495800" cy="2639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6072"/>
          <a:stretch/>
        </p:blipFill>
        <p:spPr bwMode="auto">
          <a:xfrm>
            <a:off x="4114800" y="3352800"/>
            <a:ext cx="5029200" cy="2290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0878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2" presetClass="entr" presetSubtype="4"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 calcmode="lin" valueType="num">
                                      <p:cBhvr additive="base">
                                        <p:cTn id="10" dur="500" fill="hold"/>
                                        <p:tgtEl>
                                          <p:spTgt spid="3"/>
                                        </p:tgtEl>
                                        <p:attrNameLst>
                                          <p:attrName>ppt_x</p:attrName>
                                        </p:attrNameLst>
                                      </p:cBhvr>
                                      <p:tavLst>
                                        <p:tav tm="0">
                                          <p:val>
                                            <p:strVal val="#ppt_x"/>
                                          </p:val>
                                        </p:tav>
                                        <p:tav tm="100000">
                                          <p:val>
                                            <p:strVal val="#ppt_x"/>
                                          </p:val>
                                        </p:tav>
                                      </p:tavLst>
                                    </p:anim>
                                    <p:anim calcmode="lin" valueType="num">
                                      <p:cBhvr additive="base">
                                        <p:cTn id="11" dur="500" fill="hold"/>
                                        <p:tgtEl>
                                          <p:spTgt spid="3"/>
                                        </p:tgtEl>
                                        <p:attrNameLst>
                                          <p:attrName>ppt_y</p:attrName>
                                        </p:attrNameLst>
                                      </p:cBhvr>
                                      <p:tavLst>
                                        <p:tav tm="0">
                                          <p:val>
                                            <p:strVal val="1+#ppt_h/2"/>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additive="base">
                                        <p:cTn id="14" dur="500" fill="hold"/>
                                        <p:tgtEl>
                                          <p:spTgt spid="1026"/>
                                        </p:tgtEl>
                                        <p:attrNameLst>
                                          <p:attrName>ppt_x</p:attrName>
                                        </p:attrNameLst>
                                      </p:cBhvr>
                                      <p:tavLst>
                                        <p:tav tm="0">
                                          <p:val>
                                            <p:strVal val="#ppt_x"/>
                                          </p:val>
                                        </p:tav>
                                        <p:tav tm="100000">
                                          <p:val>
                                            <p:strVal val="#ppt_x"/>
                                          </p:val>
                                        </p:tav>
                                      </p:tavLst>
                                    </p:anim>
                                    <p:anim calcmode="lin" valueType="num">
                                      <p:cBhvr additive="base">
                                        <p:cTn id="15" dur="500" fill="hold"/>
                                        <p:tgtEl>
                                          <p:spTgt spid="1026"/>
                                        </p:tgtEl>
                                        <p:attrNameLst>
                                          <p:attrName>ppt_y</p:attrName>
                                        </p:attrNameLst>
                                      </p:cBhvr>
                                      <p:tavLst>
                                        <p:tav tm="0">
                                          <p:val>
                                            <p:strVal val="1+#ppt_h/2"/>
                                          </p:val>
                                        </p:tav>
                                        <p:tav tm="100000">
                                          <p:val>
                                            <p:strVal val="#ppt_y"/>
                                          </p:val>
                                        </p:tav>
                                      </p:tavLst>
                                    </p:anim>
                                  </p:childTnLst>
                                </p:cTn>
                              </p:par>
                              <p:par>
                                <p:cTn id="16" presetID="2" presetClass="entr" presetSubtype="4" fill="hold" nodeType="withEffect">
                                  <p:stCondLst>
                                    <p:cond delay="0"/>
                                  </p:stCondLst>
                                  <p:childTnLst>
                                    <p:set>
                                      <p:cBhvr>
                                        <p:cTn id="17" dur="1" fill="hold">
                                          <p:stCondLst>
                                            <p:cond delay="0"/>
                                          </p:stCondLst>
                                        </p:cTn>
                                        <p:tgtEl>
                                          <p:spTgt spid="1027"/>
                                        </p:tgtEl>
                                        <p:attrNameLst>
                                          <p:attrName>style.visibility</p:attrName>
                                        </p:attrNameLst>
                                      </p:cBhvr>
                                      <p:to>
                                        <p:strVal val="visible"/>
                                      </p:to>
                                    </p:set>
                                    <p:anim calcmode="lin" valueType="num">
                                      <p:cBhvr additive="base">
                                        <p:cTn id="18" dur="7000" fill="hold"/>
                                        <p:tgtEl>
                                          <p:spTgt spid="1027"/>
                                        </p:tgtEl>
                                        <p:attrNameLst>
                                          <p:attrName>ppt_x</p:attrName>
                                        </p:attrNameLst>
                                      </p:cBhvr>
                                      <p:tavLst>
                                        <p:tav tm="0">
                                          <p:val>
                                            <p:strVal val="#ppt_x"/>
                                          </p:val>
                                        </p:tav>
                                        <p:tav tm="100000">
                                          <p:val>
                                            <p:strVal val="#ppt_x"/>
                                          </p:val>
                                        </p:tav>
                                      </p:tavLst>
                                    </p:anim>
                                    <p:anim calcmode="lin" valueType="num">
                                      <p:cBhvr additive="base">
                                        <p:cTn id="19" dur="70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0"/>
            <a:ext cx="2514600" cy="4195508"/>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dirty="0">
                <a:latin typeface="Times New Roman"/>
                <a:ea typeface="Times New Roman"/>
                <a:cs typeface="Arial"/>
              </a:rPr>
              <a:t>The Softened Plastic Film Drapes over the Pattern. The Vacuum Suction Acts through the Vents (Pattern and Pattern Plate) to draw it so that it adheres closely to the Pattern. </a:t>
            </a:r>
            <a:endParaRPr lang="en-US" sz="1600" dirty="0">
              <a:ea typeface="Times New Roman"/>
              <a:cs typeface="Arial"/>
            </a:endParaRPr>
          </a:p>
          <a:p>
            <a:r>
              <a:rPr lang="en-US" dirty="0" smtClean="0">
                <a:latin typeface="Times New Roman"/>
                <a:ea typeface="Times New Roman"/>
              </a:rPr>
              <a:t>  </a:t>
            </a:r>
            <a:endParaRPr lang="en-US" dirty="0">
              <a:latin typeface="Times New Roman"/>
              <a:ea typeface="Times New Roman"/>
            </a:endParaRPr>
          </a:p>
          <a:p>
            <a:r>
              <a:rPr lang="en-US" dirty="0" smtClean="0">
                <a:latin typeface="Times New Roman"/>
                <a:ea typeface="Times New Roman"/>
              </a:rPr>
              <a:t> .   The </a:t>
            </a:r>
            <a:r>
              <a:rPr lang="en-US" dirty="0">
                <a:latin typeface="Times New Roman"/>
                <a:ea typeface="Times New Roman"/>
              </a:rPr>
              <a:t>Molding Box is Set on the Film Coated Pattern </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048000"/>
            <a:ext cx="402748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990600" y="5562600"/>
            <a:ext cx="4572000" cy="729430"/>
          </a:xfrm>
          <a:prstGeom prst="rect">
            <a:avLst/>
          </a:prstGeom>
        </p:spPr>
        <p:txBody>
          <a:bodyPr>
            <a:spAutoFit/>
          </a:bodyPr>
          <a:lstStyle/>
          <a:p>
            <a:pPr marL="342900" lvl="0" indent="-342900" algn="just">
              <a:lnSpc>
                <a:spcPct val="115000"/>
              </a:lnSpc>
              <a:spcAft>
                <a:spcPts val="1000"/>
              </a:spcAft>
              <a:buSzPts val="1000"/>
              <a:buFont typeface="Symbol"/>
              <a:buChar char=""/>
              <a:tabLst>
                <a:tab pos="457200" algn="l"/>
              </a:tabLst>
            </a:pPr>
            <a:r>
              <a:rPr lang="en-US" dirty="0">
                <a:latin typeface="Times New Roman"/>
                <a:ea typeface="Times New Roman"/>
                <a:cs typeface="Arial"/>
              </a:rPr>
              <a:t>The Molding Box is filled with Dry Sand. Slight Vibration Compacts the Sand </a:t>
            </a:r>
            <a:endParaRPr lang="en-US" sz="1600" dirty="0">
              <a:ea typeface="Times New Roman"/>
              <a:cs typeface="Aria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228600"/>
            <a:ext cx="50292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012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3"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 calcmode="lin" valueType="num">
                                      <p:cBhvr additive="base">
                                        <p:cTn id="12" dur="3000" fill="hold"/>
                                        <p:tgtEl>
                                          <p:spTgt spid="2050"/>
                                        </p:tgtEl>
                                        <p:attrNameLst>
                                          <p:attrName>ppt_x</p:attrName>
                                        </p:attrNameLst>
                                      </p:cBhvr>
                                      <p:tavLst>
                                        <p:tav tm="0">
                                          <p:val>
                                            <p:strVal val="1+#ppt_w/2"/>
                                          </p:val>
                                        </p:tav>
                                        <p:tav tm="100000">
                                          <p:val>
                                            <p:strVal val="#ppt_x"/>
                                          </p:val>
                                        </p:tav>
                                      </p:tavLst>
                                    </p:anim>
                                    <p:anim calcmode="lin" valueType="num">
                                      <p:cBhvr additive="base">
                                        <p:cTn id="13" dur="3000" fill="hold"/>
                                        <p:tgtEl>
                                          <p:spTgt spid="2050"/>
                                        </p:tgtEl>
                                        <p:attrNameLst>
                                          <p:attrName>ppt_y</p:attrName>
                                        </p:attrNameLst>
                                      </p:cBhvr>
                                      <p:tavLst>
                                        <p:tav tm="0">
                                          <p:val>
                                            <p:strVal val="0-#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10000" fill="hold"/>
                                        <p:tgtEl>
                                          <p:spTgt spid="3"/>
                                        </p:tgtEl>
                                        <p:attrNameLst>
                                          <p:attrName>ppt_x</p:attrName>
                                        </p:attrNameLst>
                                      </p:cBhvr>
                                      <p:tavLst>
                                        <p:tav tm="0">
                                          <p:val>
                                            <p:strVal val="#ppt_x"/>
                                          </p:val>
                                        </p:tav>
                                        <p:tav tm="100000">
                                          <p:val>
                                            <p:strVal val="#ppt_x"/>
                                          </p:val>
                                        </p:tav>
                                      </p:tavLst>
                                    </p:anim>
                                    <p:anim calcmode="lin" valueType="num">
                                      <p:cBhvr additive="base">
                                        <p:cTn id="17" dur="10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 y="381000"/>
            <a:ext cx="3553097" cy="5763757"/>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sz="2000" dirty="0">
                <a:latin typeface="Times New Roman"/>
                <a:ea typeface="Times New Roman"/>
                <a:cs typeface="Arial"/>
              </a:rPr>
              <a:t>Level the Mold. Cover the Top of Molding Box with Plastic Film. Vacuum Suction Stiffens the Mold. </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000" dirty="0">
                <a:latin typeface="Times New Roman"/>
                <a:ea typeface="Times New Roman"/>
                <a:cs typeface="Arial"/>
              </a:rPr>
              <a:t>Release the Vacuum on the Pattern Box and Mold Strips Easily. </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000" dirty="0">
                <a:latin typeface="Times New Roman"/>
                <a:ea typeface="Times New Roman"/>
                <a:cs typeface="Arial"/>
              </a:rPr>
              <a:t>Cope and Drag are assembled and Metal is poured. During Pouring the Mold is Kept under Vacuum </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000" dirty="0">
                <a:latin typeface="Times New Roman"/>
                <a:ea typeface="Times New Roman"/>
                <a:cs typeface="Arial"/>
              </a:rPr>
              <a:t>After Cooling, the Vacuum is released. Free Flowing Sand Drops Away, Leaving a Clean Casting </a:t>
            </a:r>
            <a:endParaRPr lang="en-US" sz="2000" dirty="0">
              <a:ea typeface="Times New Roman"/>
              <a:cs typeface="Aria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697" t="4633" r="2521" b="14286"/>
          <a:stretch/>
        </p:blipFill>
        <p:spPr bwMode="auto">
          <a:xfrm>
            <a:off x="4153989" y="130628"/>
            <a:ext cx="4859382" cy="2688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5612" r="3694" b="16485"/>
          <a:stretch/>
        </p:blipFill>
        <p:spPr bwMode="auto">
          <a:xfrm>
            <a:off x="4075612" y="3262878"/>
            <a:ext cx="4937759" cy="306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936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1026"/>
                                        </p:tgtEl>
                                        <p:attrNameLst>
                                          <p:attrName>style.visibility</p:attrName>
                                        </p:attrNameLst>
                                      </p:cBhvr>
                                      <p:to>
                                        <p:strVal val="visible"/>
                                      </p:to>
                                    </p:set>
                                    <p:anim calcmode="lin" valueType="num">
                                      <p:cBhvr additive="base">
                                        <p:cTn id="11" dur="500" fill="hold"/>
                                        <p:tgtEl>
                                          <p:spTgt spid="1026"/>
                                        </p:tgtEl>
                                        <p:attrNameLst>
                                          <p:attrName>ppt_x</p:attrName>
                                        </p:attrNameLst>
                                      </p:cBhvr>
                                      <p:tavLst>
                                        <p:tav tm="0">
                                          <p:val>
                                            <p:strVal val="1+#ppt_w/2"/>
                                          </p:val>
                                        </p:tav>
                                        <p:tav tm="100000">
                                          <p:val>
                                            <p:strVal val="#ppt_x"/>
                                          </p:val>
                                        </p:tav>
                                      </p:tavLst>
                                    </p:anim>
                                    <p:anim calcmode="lin" valueType="num">
                                      <p:cBhvr additive="base">
                                        <p:cTn id="12" dur="500" fill="hold"/>
                                        <p:tgtEl>
                                          <p:spTgt spid="1026"/>
                                        </p:tgtEl>
                                        <p:attrNameLst>
                                          <p:attrName>ppt_y</p:attrName>
                                        </p:attrNameLst>
                                      </p:cBhvr>
                                      <p:tavLst>
                                        <p:tav tm="0">
                                          <p:val>
                                            <p:strVal val="0-#ppt_h/2"/>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6" dur="5000" fill="hold"/>
                                        <p:tgtEl>
                                          <p:spTgt spid="2">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027"/>
                                        </p:tgtEl>
                                        <p:attrNameLst>
                                          <p:attrName>style.visibility</p:attrName>
                                        </p:attrNameLst>
                                      </p:cBhvr>
                                      <p:to>
                                        <p:strVal val="visible"/>
                                      </p:to>
                                    </p:set>
                                    <p:animEffect transition="in" filter="fade">
                                      <p:cBhvr>
                                        <p:cTn id="23" dur="7000"/>
                                        <p:tgtEl>
                                          <p:spTgt spid="1027"/>
                                        </p:tgtEl>
                                      </p:cBhvr>
                                    </p:animEffect>
                                    <p:anim calcmode="lin" valueType="num">
                                      <p:cBhvr>
                                        <p:cTn id="24" dur="7000" fill="hold"/>
                                        <p:tgtEl>
                                          <p:spTgt spid="1027"/>
                                        </p:tgtEl>
                                        <p:attrNameLst>
                                          <p:attrName>ppt_x</p:attrName>
                                        </p:attrNameLst>
                                      </p:cBhvr>
                                      <p:tavLst>
                                        <p:tav tm="0">
                                          <p:val>
                                            <p:strVal val="#ppt_x"/>
                                          </p:val>
                                        </p:tav>
                                        <p:tav tm="100000">
                                          <p:val>
                                            <p:strVal val="#ppt_x"/>
                                          </p:val>
                                        </p:tav>
                                      </p:tavLst>
                                    </p:anim>
                                    <p:anim calcmode="lin" valueType="num">
                                      <p:cBhvr>
                                        <p:cTn id="25" dur="7000" fill="hold"/>
                                        <p:tgtEl>
                                          <p:spTgt spid="1027"/>
                                        </p:tgtEl>
                                        <p:attrNameLst>
                                          <p:attrName>ppt_y</p:attrName>
                                        </p:attrNameLst>
                                      </p:cBhvr>
                                      <p:tavLst>
                                        <p:tav tm="0">
                                          <p:val>
                                            <p:strVal val="#ppt_y+.1"/>
                                          </p:val>
                                        </p:tav>
                                        <p:tav tm="100000">
                                          <p:val>
                                            <p:strVal val="#ppt_y"/>
                                          </p:val>
                                        </p:tav>
                                      </p:tavLst>
                                    </p:anim>
                                  </p:childTnLst>
                                </p:cTn>
                              </p:par>
                              <p:par>
                                <p:cTn id="26" presetID="21" presetClass="entr" presetSubtype="1" fill="hold" nodeType="with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wheel(1)">
                                      <p:cBhvr>
                                        <p:cTn id="28" dur="9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atin typeface="Times New Roman"/>
                <a:ea typeface="Times New Roman"/>
                <a:cs typeface="Times New Roman"/>
              </a:rPr>
              <a:t>Advantages </a:t>
            </a:r>
            <a:r>
              <a:rPr lang="en-US" sz="2800" dirty="0">
                <a:latin typeface="Arial"/>
                <a:ea typeface="Times New Roman"/>
              </a:rPr>
              <a:t/>
            </a:r>
            <a:br>
              <a:rPr lang="en-US" sz="2800" dirty="0">
                <a:latin typeface="Arial"/>
                <a:ea typeface="Times New Roman"/>
              </a:rPr>
            </a:br>
            <a:endParaRPr lang="en-US" dirty="0"/>
          </a:p>
        </p:txBody>
      </p:sp>
      <p:sp>
        <p:nvSpPr>
          <p:cNvPr id="3" name="Content Placeholder 2"/>
          <p:cNvSpPr>
            <a:spLocks noGrp="1"/>
          </p:cNvSpPr>
          <p:nvPr>
            <p:ph idx="1"/>
          </p:nvPr>
        </p:nvSpPr>
        <p:spPr/>
        <p:txBody>
          <a:bodyPr/>
          <a:lstStyle/>
          <a:p>
            <a:pPr lvl="0">
              <a:lnSpc>
                <a:spcPct val="115000"/>
              </a:lnSpc>
              <a:spcAft>
                <a:spcPts val="1000"/>
              </a:spcAft>
              <a:buSzPts val="1000"/>
              <a:buFont typeface="Symbol"/>
              <a:buChar char=""/>
              <a:tabLst>
                <a:tab pos="457200" algn="l"/>
              </a:tabLst>
            </a:pPr>
            <a:r>
              <a:rPr lang="en-US" dirty="0">
                <a:latin typeface="Times New Roman"/>
                <a:ea typeface="Times New Roman"/>
                <a:cs typeface="Arial"/>
              </a:rPr>
              <a:t>Exceptionally Good Dimensional Accuracy </a:t>
            </a:r>
            <a:endParaRPr lang="en-US" sz="2800" dirty="0">
              <a:ea typeface="Times New Roman"/>
              <a:cs typeface="Arial"/>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Arial"/>
              </a:rPr>
              <a:t>Good Surface Finish </a:t>
            </a:r>
            <a:endParaRPr lang="en-US" sz="2800" dirty="0">
              <a:ea typeface="Times New Roman"/>
              <a:cs typeface="Arial"/>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Arial"/>
              </a:rPr>
              <a:t>Longer Pattern Life </a:t>
            </a:r>
            <a:endParaRPr lang="en-US" sz="2800" dirty="0">
              <a:ea typeface="Times New Roman"/>
              <a:cs typeface="Arial"/>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Arial"/>
              </a:rPr>
              <a:t>Consistent Reproducibility </a:t>
            </a:r>
            <a:endParaRPr lang="en-US" sz="2800" dirty="0">
              <a:ea typeface="Times New Roman"/>
              <a:cs typeface="Arial"/>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Arial"/>
              </a:rPr>
              <a:t>Low Cleaning / Finishing Cost</a:t>
            </a:r>
            <a:endParaRPr lang="en-US" sz="2800" dirty="0">
              <a:ea typeface="Times New Roman"/>
              <a:cs typeface="Arial"/>
            </a:endParaRPr>
          </a:p>
          <a:p>
            <a:endParaRPr lang="en-US" dirty="0"/>
          </a:p>
        </p:txBody>
      </p:sp>
    </p:spTree>
    <p:extLst>
      <p:ext uri="{BB962C8B-B14F-4D97-AF65-F5344CB8AC3E}">
        <p14:creationId xmlns:p14="http://schemas.microsoft.com/office/powerpoint/2010/main" val="8258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 presetClass="entr" presetSubtype="4" fill="hold"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additive="base">
                                        <p:cTn id="27"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8" dur="3000" fill="hold"/>
                                        <p:tgtEl>
                                          <p:spTgt spid="3">
                                            <p:txEl>
                                              <p:pRg st="1" end="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4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4000" fill="hold"/>
                                        <p:tgtEl>
                                          <p:spTgt spid="3">
                                            <p:txEl>
                                              <p:pRg st="2" end="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3">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additive="base">
                                        <p:cTn id="39" dur="6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0" dur="6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lnSpc>
                <a:spcPct val="115000"/>
              </a:lnSpc>
              <a:spcAft>
                <a:spcPts val="1000"/>
              </a:spcAft>
            </a:pPr>
            <a:r>
              <a:rPr lang="en-US" b="1" u="sng" dirty="0">
                <a:latin typeface="Times New Roman"/>
                <a:ea typeface="Times New Roman"/>
                <a:cs typeface="Arial"/>
              </a:rPr>
              <a:t>4-e. Centrifugal Casting </a:t>
            </a:r>
            <a:r>
              <a:rPr lang="en-US" sz="4000" dirty="0">
                <a:ea typeface="Times New Roman"/>
                <a:cs typeface="Arial"/>
              </a:rPr>
              <a:t/>
            </a:r>
            <a:br>
              <a:rPr lang="en-US" sz="4000" dirty="0">
                <a:ea typeface="Times New Roman"/>
                <a:cs typeface="Arial"/>
              </a:rPr>
            </a:br>
            <a:endParaRPr lang="en-US" dirty="0"/>
          </a:p>
        </p:txBody>
      </p:sp>
      <p:sp>
        <p:nvSpPr>
          <p:cNvPr id="3" name="Content Placeholder 2"/>
          <p:cNvSpPr>
            <a:spLocks noGrp="1"/>
          </p:cNvSpPr>
          <p:nvPr>
            <p:ph idx="1"/>
          </p:nvPr>
        </p:nvSpPr>
        <p:spPr>
          <a:xfrm>
            <a:off x="457200" y="990600"/>
            <a:ext cx="8534400" cy="5135563"/>
          </a:xfrm>
        </p:spPr>
        <p:txBody>
          <a:bodyPr>
            <a:noAutofit/>
          </a:bodyPr>
          <a:lstStyle/>
          <a:p>
            <a:r>
              <a:rPr lang="en-US" sz="2400" dirty="0">
                <a:latin typeface="Times New Roman"/>
                <a:ea typeface="Times New Roman"/>
              </a:rPr>
              <a:t>In this process, the mold is rotated rapidly about its central axis as the metal is poured into it. Because of the centrifugal force, a continuous pressure will be acting on the metal as it solidifies. The slag, oxides and other inclusions being lighter get separated from the metal and segregate towards the center. This process is normally used for the making of hollow pipes, tubes, hollow bushes, etc., which are ax symmetric with a concentric hole. Since the metal is always pushed outward because of the centrifugal force, no core needs to be used for making the concentric hole. The mold can be rotated about a vertical, horizontal or an inclined axis or about its horizontal and vertical axes simultaneously. The length and outside diameter are fixed by the mold cavity dimensions while the inside diameter is determined by the amount of molten metal poured into the mold.</a:t>
            </a:r>
            <a:r>
              <a:rPr lang="en-US" sz="2400" b="1" u="sng" dirty="0">
                <a:latin typeface="Times New Roman"/>
                <a:ea typeface="Times New Roman"/>
              </a:rPr>
              <a:t> </a:t>
            </a:r>
            <a:endParaRPr lang="en-US" sz="2400" dirty="0"/>
          </a:p>
        </p:txBody>
      </p:sp>
    </p:spTree>
    <p:extLst>
      <p:ext uri="{BB962C8B-B14F-4D97-AF65-F5344CB8AC3E}">
        <p14:creationId xmlns:p14="http://schemas.microsoft.com/office/powerpoint/2010/main" val="1766233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225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atin typeface="Times New Roman"/>
                <a:ea typeface="Times New Roman"/>
              </a:rPr>
              <a:t>(Horizontal and Vertical Centrifugal Casting) </a:t>
            </a:r>
            <a:endParaRPr lang="en-US" dirty="0"/>
          </a:p>
        </p:txBody>
      </p:sp>
      <p:pic>
        <p:nvPicPr>
          <p:cNvPr id="5" name="صورة 7"/>
          <p:cNvPicPr>
            <a:picLocks noGrp="1"/>
          </p:cNvPicPr>
          <p:nvPr>
            <p:ph sz="half" idx="1"/>
          </p:nvPr>
        </p:nvPicPr>
        <p:blipFill>
          <a:blip r:embed="rId2">
            <a:lum bright="20000"/>
          </a:blip>
          <a:srcRect t="6633"/>
          <a:stretch>
            <a:fillRect/>
          </a:stretch>
        </p:blipFill>
        <p:spPr bwMode="auto">
          <a:xfrm>
            <a:off x="609600" y="2057400"/>
            <a:ext cx="3733799" cy="2819400"/>
          </a:xfrm>
          <a:prstGeom prst="rect">
            <a:avLst/>
          </a:prstGeom>
          <a:noFill/>
          <a:ln w="9525">
            <a:noFill/>
            <a:miter lim="800000"/>
            <a:headEnd/>
            <a:tailEnd/>
          </a:ln>
        </p:spPr>
      </p:pic>
      <p:pic>
        <p:nvPicPr>
          <p:cNvPr id="7" name="صورة 10"/>
          <p:cNvPicPr>
            <a:picLocks noGrp="1"/>
          </p:cNvPicPr>
          <p:nvPr>
            <p:ph sz="half" idx="2"/>
          </p:nvPr>
        </p:nvPicPr>
        <p:blipFill>
          <a:blip r:embed="rId3">
            <a:lum bright="20000"/>
          </a:blip>
          <a:srcRect/>
          <a:stretch>
            <a:fillRect/>
          </a:stretch>
        </p:blipFill>
        <p:spPr bwMode="auto">
          <a:xfrm>
            <a:off x="4648200" y="1981200"/>
            <a:ext cx="2705100" cy="2971800"/>
          </a:xfrm>
          <a:prstGeom prst="rect">
            <a:avLst/>
          </a:prstGeom>
          <a:noFill/>
          <a:ln w="9525">
            <a:noFill/>
            <a:miter lim="800000"/>
            <a:headEnd/>
            <a:tailEnd/>
          </a:ln>
        </p:spPr>
      </p:pic>
    </p:spTree>
    <p:extLst>
      <p:ext uri="{BB962C8B-B14F-4D97-AF65-F5344CB8AC3E}">
        <p14:creationId xmlns:p14="http://schemas.microsoft.com/office/powerpoint/2010/main" val="377053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31"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p:cTn id="10" dur="2500" fill="hold"/>
                                        <p:tgtEl>
                                          <p:spTgt spid="5"/>
                                        </p:tgtEl>
                                        <p:attrNameLst>
                                          <p:attrName>ppt_w</p:attrName>
                                        </p:attrNameLst>
                                      </p:cBhvr>
                                      <p:tavLst>
                                        <p:tav tm="0">
                                          <p:val>
                                            <p:fltVal val="0"/>
                                          </p:val>
                                        </p:tav>
                                        <p:tav tm="100000">
                                          <p:val>
                                            <p:strVal val="#ppt_w"/>
                                          </p:val>
                                        </p:tav>
                                      </p:tavLst>
                                    </p:anim>
                                    <p:anim calcmode="lin" valueType="num">
                                      <p:cBhvr>
                                        <p:cTn id="11" dur="2500" fill="hold"/>
                                        <p:tgtEl>
                                          <p:spTgt spid="5"/>
                                        </p:tgtEl>
                                        <p:attrNameLst>
                                          <p:attrName>ppt_h</p:attrName>
                                        </p:attrNameLst>
                                      </p:cBhvr>
                                      <p:tavLst>
                                        <p:tav tm="0">
                                          <p:val>
                                            <p:fltVal val="0"/>
                                          </p:val>
                                        </p:tav>
                                        <p:tav tm="100000">
                                          <p:val>
                                            <p:strVal val="#ppt_h"/>
                                          </p:val>
                                        </p:tav>
                                      </p:tavLst>
                                    </p:anim>
                                    <p:anim calcmode="lin" valueType="num">
                                      <p:cBhvr>
                                        <p:cTn id="12" dur="2500" fill="hold"/>
                                        <p:tgtEl>
                                          <p:spTgt spid="5"/>
                                        </p:tgtEl>
                                        <p:attrNameLst>
                                          <p:attrName>style.rotation</p:attrName>
                                        </p:attrNameLst>
                                      </p:cBhvr>
                                      <p:tavLst>
                                        <p:tav tm="0">
                                          <p:val>
                                            <p:fltVal val="90"/>
                                          </p:val>
                                        </p:tav>
                                        <p:tav tm="100000">
                                          <p:val>
                                            <p:fltVal val="0"/>
                                          </p:val>
                                        </p:tav>
                                      </p:tavLst>
                                    </p:anim>
                                    <p:animEffect transition="in" filter="fade">
                                      <p:cBhvr>
                                        <p:cTn id="13" dur="2500"/>
                                        <p:tgtEl>
                                          <p:spTgt spid="5"/>
                                        </p:tgtEl>
                                      </p:cBhvr>
                                    </p:animEffect>
                                  </p:childTnLst>
                                </p:cTn>
                              </p:par>
                              <p:par>
                                <p:cTn id="14" presetID="31" presetClass="entr" presetSubtype="0"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3250" fill="hold"/>
                                        <p:tgtEl>
                                          <p:spTgt spid="7"/>
                                        </p:tgtEl>
                                        <p:attrNameLst>
                                          <p:attrName>ppt_w</p:attrName>
                                        </p:attrNameLst>
                                      </p:cBhvr>
                                      <p:tavLst>
                                        <p:tav tm="0">
                                          <p:val>
                                            <p:fltVal val="0"/>
                                          </p:val>
                                        </p:tav>
                                        <p:tav tm="100000">
                                          <p:val>
                                            <p:strVal val="#ppt_w"/>
                                          </p:val>
                                        </p:tav>
                                      </p:tavLst>
                                    </p:anim>
                                    <p:anim calcmode="lin" valueType="num">
                                      <p:cBhvr>
                                        <p:cTn id="17" dur="3250" fill="hold"/>
                                        <p:tgtEl>
                                          <p:spTgt spid="7"/>
                                        </p:tgtEl>
                                        <p:attrNameLst>
                                          <p:attrName>ppt_h</p:attrName>
                                        </p:attrNameLst>
                                      </p:cBhvr>
                                      <p:tavLst>
                                        <p:tav tm="0">
                                          <p:val>
                                            <p:fltVal val="0"/>
                                          </p:val>
                                        </p:tav>
                                        <p:tav tm="100000">
                                          <p:val>
                                            <p:strVal val="#ppt_h"/>
                                          </p:val>
                                        </p:tav>
                                      </p:tavLst>
                                    </p:anim>
                                    <p:anim calcmode="lin" valueType="num">
                                      <p:cBhvr>
                                        <p:cTn id="18" dur="3250" fill="hold"/>
                                        <p:tgtEl>
                                          <p:spTgt spid="7"/>
                                        </p:tgtEl>
                                        <p:attrNameLst>
                                          <p:attrName>style.rotation</p:attrName>
                                        </p:attrNameLst>
                                      </p:cBhvr>
                                      <p:tavLst>
                                        <p:tav tm="0">
                                          <p:val>
                                            <p:fltVal val="90"/>
                                          </p:val>
                                        </p:tav>
                                        <p:tav tm="100000">
                                          <p:val>
                                            <p:fltVal val="0"/>
                                          </p:val>
                                        </p:tav>
                                      </p:tavLst>
                                    </p:anim>
                                    <p:animEffect transition="in" filter="fade">
                                      <p:cBhvr>
                                        <p:cTn id="19" dur="3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a:ea typeface="Times New Roman"/>
              </a:rPr>
              <a:t>Setup for true centrifugal casting.</a:t>
            </a:r>
            <a:endParaRPr lang="en-US" dirty="0"/>
          </a:p>
        </p:txBody>
      </p:sp>
      <p:pic>
        <p:nvPicPr>
          <p:cNvPr id="4" name="صورة 1"/>
          <p:cNvPicPr>
            <a:picLocks noGrp="1"/>
          </p:cNvPicPr>
          <p:nvPr>
            <p:ph idx="1"/>
          </p:nvPr>
        </p:nvPicPr>
        <p:blipFill rotWithShape="1">
          <a:blip r:embed="rId2"/>
          <a:srcRect l="1795"/>
          <a:stretch/>
        </p:blipFill>
        <p:spPr bwMode="auto">
          <a:xfrm>
            <a:off x="160020" y="1905000"/>
            <a:ext cx="8983980" cy="4114800"/>
          </a:xfrm>
          <a:prstGeom prst="rect">
            <a:avLst/>
          </a:prstGeom>
          <a:noFill/>
          <a:ln w="9525">
            <a:noFill/>
            <a:miter lim="800000"/>
            <a:headEnd/>
            <a:tailEnd/>
          </a:ln>
        </p:spPr>
      </p:pic>
    </p:spTree>
    <p:extLst>
      <p:ext uri="{BB962C8B-B14F-4D97-AF65-F5344CB8AC3E}">
        <p14:creationId xmlns:p14="http://schemas.microsoft.com/office/powerpoint/2010/main" val="108260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4"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3000" fill="hold"/>
                                        <p:tgtEl>
                                          <p:spTgt spid="4"/>
                                        </p:tgtEl>
                                        <p:attrNameLst>
                                          <p:attrName>ppt_x</p:attrName>
                                        </p:attrNameLst>
                                      </p:cBhvr>
                                      <p:tavLst>
                                        <p:tav tm="0">
                                          <p:val>
                                            <p:strVal val="#ppt_x"/>
                                          </p:val>
                                        </p:tav>
                                        <p:tav tm="100000">
                                          <p:val>
                                            <p:strVal val="#ppt_x"/>
                                          </p:val>
                                        </p:tav>
                                      </p:tavLst>
                                    </p:anim>
                                    <p:anim calcmode="lin" valueType="num">
                                      <p:cBhvr additive="base">
                                        <p:cTn id="13"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534400" cy="6124754"/>
          </a:xfrm>
          <a:prstGeom prst="rect">
            <a:avLst/>
          </a:prstGeom>
        </p:spPr>
        <p:txBody>
          <a:bodyPr wrap="square">
            <a:spAutoFit/>
          </a:bodyPr>
          <a:lstStyle/>
          <a:p>
            <a:pPr algn="just"/>
            <a:r>
              <a:rPr lang="en-US" sz="2800" b="1" u="sng" dirty="0">
                <a:latin typeface="Times New Roman"/>
                <a:ea typeface="Times New Roman"/>
              </a:rPr>
              <a:t>True Centrifugal Casting</a:t>
            </a:r>
            <a:r>
              <a:rPr lang="en-US" sz="2800" dirty="0">
                <a:latin typeface="Times New Roman"/>
                <a:ea typeface="Times New Roman"/>
              </a:rPr>
              <a:t>  In true centrifugal casting, molten metal is poured into a rotating mold to produce a tubular part. Examples of parts made by this process include pipes, tubes, bushings, and rings. One possible setup is illustrated in Figure 10.3. Molten metal is poured into a horizontal rotating mold at one end. In some operations, mold rotation commences after pouring has occurred rather than beforehand. The high-speed rotation results in centrifugal forces that cause the metal to take the shape of the mold cavity. Thus, the outside shape of the casting can be rounding, octagonal, hexagonal, and so on. However, the inside shape of the casting is (theoretically) perfectly round, due to the radially symmetric forces at work</a:t>
            </a:r>
            <a:endParaRPr lang="en-US" sz="2800" dirty="0"/>
          </a:p>
        </p:txBody>
      </p:sp>
    </p:spTree>
    <p:extLst>
      <p:ext uri="{BB962C8B-B14F-4D97-AF65-F5344CB8AC3E}">
        <p14:creationId xmlns:p14="http://schemas.microsoft.com/office/powerpoint/2010/main" val="327101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1472</Words>
  <Application>Microsoft Office PowerPoint</Application>
  <PresentationFormat>On-screen Show (4:3)</PresentationFormat>
  <Paragraphs>55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4-d. Vacuum Sealed Molding Process</vt:lpstr>
      <vt:lpstr>PowerPoint Presentation</vt:lpstr>
      <vt:lpstr>PowerPoint Presentation</vt:lpstr>
      <vt:lpstr>PowerPoint Presentation</vt:lpstr>
      <vt:lpstr>Advantages  </vt:lpstr>
      <vt:lpstr>4-e. Centrifugal Casting  </vt:lpstr>
      <vt:lpstr>(Horizontal and Vertical Centrifugal Casting) </vt:lpstr>
      <vt:lpstr>Setup for true centrifugal casting.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Advantages  - - Formation of hollow interiors in cylinders without cores  - - Less material required for gate - - Fine grained structure at the outer surface of the casting               - - free of gas and shrinkage cavities and porosity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4-d. Vacuum Sealed Molding Process</dc:title>
  <dc:creator>samey</dc:creator>
  <cp:lastModifiedBy>samey</cp:lastModifiedBy>
  <cp:revision>23</cp:revision>
  <dcterms:created xsi:type="dcterms:W3CDTF">2006-08-16T00:00:00Z</dcterms:created>
  <dcterms:modified xsi:type="dcterms:W3CDTF">2015-03-28T06:05:05Z</dcterms:modified>
</cp:coreProperties>
</file>